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8"/>
  </p:notesMasterIdLst>
  <p:sldIdLst>
    <p:sldId id="256" r:id="rId2"/>
    <p:sldId id="292" r:id="rId3"/>
    <p:sldId id="257" r:id="rId4"/>
    <p:sldId id="275" r:id="rId5"/>
    <p:sldId id="264" r:id="rId6"/>
    <p:sldId id="276" r:id="rId7"/>
    <p:sldId id="278" r:id="rId8"/>
    <p:sldId id="287" r:id="rId9"/>
    <p:sldId id="277" r:id="rId10"/>
    <p:sldId id="280" r:id="rId11"/>
    <p:sldId id="279" r:id="rId12"/>
    <p:sldId id="288" r:id="rId13"/>
    <p:sldId id="260" r:id="rId14"/>
    <p:sldId id="286" r:id="rId15"/>
    <p:sldId id="285" r:id="rId16"/>
    <p:sldId id="283" r:id="rId17"/>
    <p:sldId id="284" r:id="rId18"/>
    <p:sldId id="282" r:id="rId19"/>
    <p:sldId id="261" r:id="rId20"/>
    <p:sldId id="289" r:id="rId21"/>
    <p:sldId id="290" r:id="rId22"/>
    <p:sldId id="262" r:id="rId23"/>
    <p:sldId id="291" r:id="rId24"/>
    <p:sldId id="293" r:id="rId25"/>
    <p:sldId id="294" r:id="rId26"/>
    <p:sldId id="295" r:id="rId27"/>
    <p:sldId id="296" r:id="rId28"/>
    <p:sldId id="263" r:id="rId29"/>
    <p:sldId id="265" r:id="rId30"/>
    <p:sldId id="266" r:id="rId31"/>
    <p:sldId id="267" r:id="rId32"/>
    <p:sldId id="268" r:id="rId33"/>
    <p:sldId id="269" r:id="rId34"/>
    <p:sldId id="272" r:id="rId35"/>
    <p:sldId id="273" r:id="rId36"/>
    <p:sldId id="274" r:id="rId37"/>
  </p:sldIdLst>
  <p:sldSz cx="9144000" cy="5143500" type="screen16x9"/>
  <p:notesSz cx="6858000" cy="9144000"/>
  <p:embeddedFontLst>
    <p:embeddedFont>
      <p:font typeface="Microsoft JhengHei" panose="020B0604030504040204" pitchFamily="34" charset="-120"/>
      <p:regular r:id="rId39"/>
      <p:bold r:id="rId40"/>
    </p:embeddedFont>
    <p:embeddedFont>
      <p:font typeface="Montserrat" panose="02020500000000000000" charset="0"/>
      <p:regular r:id="rId41"/>
      <p:bold r:id="rId42"/>
      <p:italic r:id="rId43"/>
      <p:boldItalic r:id="rId44"/>
    </p:embeddedFont>
    <p:embeddedFont>
      <p:font typeface="Lato" panose="02020500000000000000"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5C3E127-4AAC-4BB7-9AE0-EB2E45409D7B}">
  <a:tblStyle styleId="{F5C3E127-4AAC-4BB7-9AE0-EB2E45409D7B}" styleName="Table_0">
    <a:wholeTbl>
      <a:tcTxStyle>
        <a:font>
          <a:latin typeface="Arial"/>
          <a:ea typeface="Arial"/>
          <a:cs typeface="Arial"/>
        </a:font>
        <a:srgbClr val="000000"/>
      </a:tcTxStyle>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5" d="100"/>
          <a:sy n="85" d="100"/>
        </p:scale>
        <p:origin x="740" y="6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4.fntdata"/><Relationship Id="rId47" Type="http://schemas.openxmlformats.org/officeDocument/2006/relationships/font" Target="fonts/font9.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2.fntdata"/><Relationship Id="rId45"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6.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5.fntdata"/><Relationship Id="rId48"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46" Type="http://schemas.openxmlformats.org/officeDocument/2006/relationships/font" Target="fonts/font8.fntdata"/><Relationship Id="rId20" Type="http://schemas.openxmlformats.org/officeDocument/2006/relationships/slide" Target="slides/slide19.xml"/><Relationship Id="rId41"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gif>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Shape 1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2" name="Shape 13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altLang="en-US" dirty="0" smtClean="0"/>
              <a:t>原因</a:t>
            </a:r>
            <a:r>
              <a:rPr lang="en-US" altLang="zh-TW" dirty="0" smtClean="0"/>
              <a:t>:</a:t>
            </a:r>
            <a:r>
              <a:rPr lang="zh-TW" altLang="en-US" dirty="0" smtClean="0"/>
              <a:t> 越貴重 價值越高 挑極端比較</a:t>
            </a:r>
            <a:endParaRPr dirty="0"/>
          </a:p>
        </p:txBody>
      </p:sp>
    </p:spTree>
    <p:extLst>
      <p:ext uri="{BB962C8B-B14F-4D97-AF65-F5344CB8AC3E}">
        <p14:creationId xmlns:p14="http://schemas.microsoft.com/office/powerpoint/2010/main" val="14685951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Shape 1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8" name="Shape 18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Shape 2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6" name="Shape 20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a:t>Pudaruth [1] used different techniques like multiple linear regression analysis, K-nearest neighbors, Naïve Bayes and decision trees to investigate the application of supervised machine learning techniques to predict the price of used cars.</a:t>
            </a:r>
            <a:br>
              <a:rPr lang="zh-TW"/>
            </a:br>
            <a:r>
              <a:rPr lang="zh-TW"/>
              <a:t/>
            </a:r>
            <a:br>
              <a:rPr lang="zh-TW"/>
            </a:br>
            <a:r>
              <a:rPr lang="zh-TW"/>
              <a:t>The main limitation of this study is the low number of records that have been used.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a:t>Chuancan, Lulu, and Cong [2] collect more than 100,000 used car dealing records throughout China to do empirical analysis on a thorough comparison of two algorithms: linear regression and random forest. </a:t>
            </a:r>
            <a:br>
              <a:rPr lang="zh-TW"/>
            </a:br>
            <a:r>
              <a:rPr lang="zh-TW"/>
              <a:t>These two algorithms are used to predict used car price in three different models: model for a certain car make, model for a certain car series and universal model. </a:t>
            </a:r>
            <a:br>
              <a:rPr lang="zh-TW"/>
            </a:br>
            <a:r>
              <a:rPr lang="zh-TW"/>
              <a:t>Results show that random forest has a stable but not ideal effect in price evaluation model for a certain car make, but it shows great advantage in the universal model compared with linear regression. This indicates that random forest is an optimal algorithm when handling complex models with a large number of variables and samples, yet it shows no obvious advantage when coping with simple models with less variables.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Shape 2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0" name="Shape 22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Shape 22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9" name="Shape 22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spcAft>
                <a:spcPts val="0"/>
              </a:spcAft>
              <a:buNone/>
            </a:pPr>
            <a:r>
              <a:rPr lang="zh-TW"/>
              <a:t>跑不同model 調參數，最後在做比較</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Shape 23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6" name="Shape 23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Shape 2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2" name="Shape 26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Shape 2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1" name="Shape 27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Shape 2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7" name="Shape 28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Shape 1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9" name="Shape 13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9" name="Shape 19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spcAft>
                <a:spcPts val="0"/>
              </a:spcAft>
              <a:buNone/>
            </a:pPr>
            <a:r>
              <a:rPr lang="zh-TW"/>
              <a:t>use metrics to evaluate between models</a:t>
            </a:r>
            <a:endParaRPr/>
          </a:p>
          <a:p>
            <a:pPr marL="0" lvl="0" indent="0">
              <a:spcBef>
                <a:spcPts val="0"/>
              </a:spcBef>
              <a:spcAft>
                <a:spcPts val="0"/>
              </a:spcAft>
              <a:buNone/>
            </a:pPr>
            <a:r>
              <a:rPr lang="zh-TW"/>
              <a:t>greedy search</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a:t>data observation combine to one page</a:t>
            </a:r>
            <a:endParaRPr/>
          </a:p>
        </p:txBody>
      </p:sp>
    </p:spTree>
    <p:extLst>
      <p:ext uri="{BB962C8B-B14F-4D97-AF65-F5344CB8AC3E}">
        <p14:creationId xmlns:p14="http://schemas.microsoft.com/office/powerpoint/2010/main" val="14183803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6" name="Shape 15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a:t>data observation combine to one page</a:t>
            </a:r>
            <a:endParaRPr/>
          </a:p>
        </p:txBody>
      </p:sp>
    </p:spTree>
    <p:extLst>
      <p:ext uri="{BB962C8B-B14F-4D97-AF65-F5344CB8AC3E}">
        <p14:creationId xmlns:p14="http://schemas.microsoft.com/office/powerpoint/2010/main" val="31894074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2" name="Shape 17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altLang="en-US" dirty="0" smtClean="0"/>
              <a:t>原因</a:t>
            </a:r>
            <a:r>
              <a:rPr lang="en-US" altLang="zh-TW" dirty="0" smtClean="0"/>
              <a:t>:</a:t>
            </a:r>
            <a:r>
              <a:rPr lang="zh-TW" altLang="en-US" dirty="0" smtClean="0"/>
              <a:t> 越貴重 價值越高 挑極端比較</a:t>
            </a:r>
            <a:endParaRPr dirty="0"/>
          </a:p>
        </p:txBody>
      </p:sp>
    </p:spTree>
    <p:extLst>
      <p:ext uri="{BB962C8B-B14F-4D97-AF65-F5344CB8AC3E}">
        <p14:creationId xmlns:p14="http://schemas.microsoft.com/office/powerpoint/2010/main" val="1706254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name="adj" fmla="val 0"/>
            </a:avLst>
          </a:prstGeom>
          <a:solidFill>
            <a:schemeClr val="lt1">
              <a:alpha val="303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name="adj" fmla="val 50000"/>
              </a:avLst>
            </a:prstGeom>
            <a:solidFill>
              <a:schemeClr val="lt1">
                <a:alpha val="303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rot="-5400000">
              <a:off x="150" y="1145825"/>
              <a:ext cx="3996600" cy="3996900"/>
            </a:xfrm>
            <a:prstGeom prst="diagStripe">
              <a:avLst>
                <a:gd name="adj" fmla="val 58774"/>
              </a:avLst>
            </a:prstGeom>
            <a:solidFill>
              <a:schemeClr val="lt1">
                <a:alpha val="303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rot="-5400000">
              <a:off x="1646" y="-75"/>
              <a:ext cx="2299800" cy="23001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flipH="1">
              <a:off x="652821" y="590035"/>
              <a:ext cx="2300100" cy="2299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spcAft>
                  <a:spcPts val="0"/>
                </a:spcAft>
                <a:buNone/>
              </a:pPr>
              <a:endParaRPr/>
            </a:p>
          </p:txBody>
        </p:sp>
      </p:grpSp>
      <p:sp>
        <p:nvSpPr>
          <p:cNvPr id="16" name="Shape 16"/>
          <p:cNvSpPr txBox="1">
            <a:spLocks noGrp="1"/>
          </p:cNvSpPr>
          <p:nvPr>
            <p:ph type="ctrTitle"/>
          </p:nvPr>
        </p:nvSpPr>
        <p:spPr>
          <a:xfrm>
            <a:off x="3537150" y="1578400"/>
            <a:ext cx="5017500" cy="1578900"/>
          </a:xfrm>
          <a:prstGeom prst="rect">
            <a:avLst/>
          </a:prstGeom>
        </p:spPr>
        <p:txBody>
          <a:bodyPr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Shape 17"/>
          <p:cNvSpPr txBox="1">
            <a:spLocks noGrp="1"/>
          </p:cNvSpPr>
          <p:nvPr>
            <p:ph type="subTitle" idx="1"/>
          </p:nvPr>
        </p:nvSpPr>
        <p:spPr>
          <a:xfrm>
            <a:off x="5083950" y="3924925"/>
            <a:ext cx="3470700" cy="506100"/>
          </a:xfrm>
          <a:prstGeom prst="rect">
            <a:avLst/>
          </a:prstGeom>
        </p:spPr>
        <p:txBody>
          <a:bodyPr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Shape 18"/>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28"/>
        <p:cNvGrpSpPr/>
        <p:nvPr/>
      </p:nvGrpSpPr>
      <p:grpSpPr>
        <a:xfrm>
          <a:off x="0" y="0"/>
          <a:ext cx="0" cy="0"/>
          <a:chOff x="0" y="0"/>
          <a:chExt cx="0" cy="0"/>
        </a:xfrm>
      </p:grpSpPr>
      <p:sp>
        <p:nvSpPr>
          <p:cNvPr id="129" name="Shape 12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flipH="1">
              <a:off x="229050" y="588489"/>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spcAft>
                  <a:spcPts val="0"/>
                </a:spcAft>
                <a:buNone/>
              </a:pPr>
              <a:endParaRPr/>
            </a:p>
          </p:txBody>
        </p:sp>
      </p:grpSp>
      <p:sp>
        <p:nvSpPr>
          <p:cNvPr id="45" name="Shape 45"/>
          <p:cNvSpPr txBox="1">
            <a:spLocks noGrp="1"/>
          </p:cNvSpPr>
          <p:nvPr>
            <p:ph type="title"/>
          </p:nvPr>
        </p:nvSpPr>
        <p:spPr>
          <a:xfrm>
            <a:off x="1297500" y="393750"/>
            <a:ext cx="7038900" cy="914100"/>
          </a:xfrm>
          <a:prstGeom prst="rect">
            <a:avLst/>
          </a:prstGeom>
        </p:spPr>
        <p:txBody>
          <a:bodyPr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Shape 46"/>
          <p:cNvSpPr txBox="1">
            <a:spLocks noGrp="1"/>
          </p:cNvSpPr>
          <p:nvPr>
            <p:ph type="body" idx="1"/>
          </p:nvPr>
        </p:nvSpPr>
        <p:spPr>
          <a:xfrm>
            <a:off x="1297500" y="1567550"/>
            <a:ext cx="7038900" cy="2911200"/>
          </a:xfrm>
          <a:prstGeom prst="rect">
            <a:avLst/>
          </a:prstGeom>
        </p:spPr>
        <p:txBody>
          <a:bodyPr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flipH="1">
              <a:off x="229050" y="588489"/>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spcAft>
                  <a:spcPts val="0"/>
                </a:spcAft>
                <a:buNone/>
              </a:pPr>
              <a:endParaRPr/>
            </a:p>
          </p:txBody>
        </p:sp>
      </p:grpSp>
      <p:sp>
        <p:nvSpPr>
          <p:cNvPr id="52" name="Shape 52"/>
          <p:cNvSpPr txBox="1">
            <a:spLocks noGrp="1"/>
          </p:cNvSpPr>
          <p:nvPr>
            <p:ph type="title"/>
          </p:nvPr>
        </p:nvSpPr>
        <p:spPr>
          <a:xfrm>
            <a:off x="1297500" y="393750"/>
            <a:ext cx="7038900" cy="914100"/>
          </a:xfrm>
          <a:prstGeom prst="rect">
            <a:avLst/>
          </a:prstGeom>
        </p:spPr>
        <p:txBody>
          <a:bodyPr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Shape 53"/>
          <p:cNvSpPr txBox="1">
            <a:spLocks noGrp="1"/>
          </p:cNvSpPr>
          <p:nvPr>
            <p:ph type="body" idx="1"/>
          </p:nvPr>
        </p:nvSpPr>
        <p:spPr>
          <a:xfrm>
            <a:off x="1297500" y="1567550"/>
            <a:ext cx="3403200" cy="2911200"/>
          </a:xfrm>
          <a:prstGeom prst="rect">
            <a:avLst/>
          </a:prstGeom>
        </p:spPr>
        <p:txBody>
          <a:bodyPr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Shape 54"/>
          <p:cNvSpPr txBox="1">
            <a:spLocks noGrp="1"/>
          </p:cNvSpPr>
          <p:nvPr>
            <p:ph type="body" idx="2"/>
          </p:nvPr>
        </p:nvSpPr>
        <p:spPr>
          <a:xfrm>
            <a:off x="4933221" y="1567550"/>
            <a:ext cx="3403200" cy="2911200"/>
          </a:xfrm>
          <a:prstGeom prst="rect">
            <a:avLst/>
          </a:prstGeom>
        </p:spPr>
        <p:txBody>
          <a:bodyPr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Shape 5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flipH="1">
              <a:off x="229050" y="588489"/>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spcAft>
                  <a:spcPts val="0"/>
                </a:spcAft>
                <a:buNone/>
              </a:pPr>
              <a:endParaRPr/>
            </a:p>
          </p:txBody>
        </p:sp>
      </p:grpSp>
      <p:sp>
        <p:nvSpPr>
          <p:cNvPr id="60" name="Shape 60"/>
          <p:cNvSpPr txBox="1">
            <a:spLocks noGrp="1"/>
          </p:cNvSpPr>
          <p:nvPr>
            <p:ph type="title"/>
          </p:nvPr>
        </p:nvSpPr>
        <p:spPr>
          <a:xfrm>
            <a:off x="1297500" y="393750"/>
            <a:ext cx="7038900" cy="914100"/>
          </a:xfrm>
          <a:prstGeom prst="rect">
            <a:avLst/>
          </a:prstGeom>
        </p:spPr>
        <p:txBody>
          <a:bodyPr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Shape 6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65" name="Shape 65"/>
            <p:cNvSpPr/>
            <p:nvPr/>
          </p:nvSpPr>
          <p:spPr>
            <a:xfrm flipH="1">
              <a:off x="229050" y="588489"/>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spcAft>
                  <a:spcPts val="0"/>
                </a:spcAft>
                <a:buNone/>
              </a:pPr>
              <a:endParaRPr/>
            </a:p>
          </p:txBody>
        </p:sp>
      </p:grpSp>
      <p:sp>
        <p:nvSpPr>
          <p:cNvPr id="66" name="Shape 66"/>
          <p:cNvSpPr txBox="1">
            <a:spLocks noGrp="1"/>
          </p:cNvSpPr>
          <p:nvPr>
            <p:ph type="title"/>
          </p:nvPr>
        </p:nvSpPr>
        <p:spPr>
          <a:xfrm>
            <a:off x="1297500" y="393750"/>
            <a:ext cx="3798900" cy="1493100"/>
          </a:xfrm>
          <a:prstGeom prst="rect">
            <a:avLst/>
          </a:prstGeom>
        </p:spPr>
        <p:txBody>
          <a:bodyPr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Shape 67"/>
          <p:cNvSpPr txBox="1">
            <a:spLocks noGrp="1"/>
          </p:cNvSpPr>
          <p:nvPr>
            <p:ph type="body" idx="1"/>
          </p:nvPr>
        </p:nvSpPr>
        <p:spPr>
          <a:xfrm>
            <a:off x="1297500" y="1972550"/>
            <a:ext cx="3798900" cy="2415900"/>
          </a:xfrm>
          <a:prstGeom prst="rect">
            <a:avLst/>
          </a:prstGeom>
        </p:spPr>
        <p:txBody>
          <a:bodyPr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Shape 68"/>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Main point">
    <p:spTree>
      <p:nvGrpSpPr>
        <p:cNvPr id="1"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name="adj" fmla="val 49469"/>
              </a:avLst>
            </a:prstGeom>
            <a:solidFill>
              <a:schemeClr val="lt1">
                <a:alpha val="346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rot="5400000">
              <a:off x="4840825" y="6000"/>
              <a:ext cx="4298700" cy="4286700"/>
            </a:xfrm>
            <a:prstGeom prst="diagStripe">
              <a:avLst>
                <a:gd name="adj" fmla="val 0"/>
              </a:avLst>
            </a:prstGeom>
            <a:solidFill>
              <a:schemeClr val="lt1">
                <a:alpha val="346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rot="-5400000">
              <a:off x="5618399" y="1236641"/>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flipH="1">
              <a:off x="5849857" y="1444078"/>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rot="-5400000">
              <a:off x="5987081" y="2469743"/>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76" name="Shape 76"/>
            <p:cNvSpPr/>
            <p:nvPr/>
          </p:nvSpPr>
          <p:spPr>
            <a:xfrm flipH="1">
              <a:off x="6222115" y="2677179"/>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77" name="Shape 77"/>
            <p:cNvSpPr/>
            <p:nvPr/>
          </p:nvSpPr>
          <p:spPr>
            <a:xfrm rot="-5400000">
              <a:off x="6675341" y="1862244"/>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flipH="1">
              <a:off x="6908099" y="2069680"/>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rot="-5400000">
              <a:off x="6861141" y="2478088"/>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flipH="1">
              <a:off x="7965266" y="2693191"/>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flipH="1">
              <a:off x="8145082" y="3309036"/>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82" name="Shape 82"/>
            <p:cNvSpPr/>
            <p:nvPr/>
          </p:nvSpPr>
          <p:spPr>
            <a:xfrm rot="-5400000">
              <a:off x="7047599" y="309534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83" name="Shape 83"/>
            <p:cNvSpPr/>
            <p:nvPr/>
          </p:nvSpPr>
          <p:spPr>
            <a:xfrm flipH="1">
              <a:off x="7276649" y="3302781"/>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84" name="Shape 84"/>
            <p:cNvSpPr/>
            <p:nvPr/>
          </p:nvSpPr>
          <p:spPr>
            <a:xfrm rot="-5400000">
              <a:off x="7227414" y="3711189"/>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85" name="Shape 85"/>
            <p:cNvSpPr/>
            <p:nvPr/>
          </p:nvSpPr>
          <p:spPr>
            <a:xfrm flipH="1">
              <a:off x="7462448" y="391862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rot="-5400000">
              <a:off x="8102491" y="3718856"/>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flipH="1">
              <a:off x="8334533" y="3926292"/>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88" name="Shape 88"/>
            <p:cNvSpPr/>
            <p:nvPr/>
          </p:nvSpPr>
          <p:spPr>
            <a:xfrm rot="-5400000">
              <a:off x="8288290" y="4334700"/>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grpSp>
      <p:sp>
        <p:nvSpPr>
          <p:cNvPr id="89" name="Shape 89"/>
          <p:cNvSpPr txBox="1">
            <a:spLocks noGrp="1"/>
          </p:cNvSpPr>
          <p:nvPr>
            <p:ph type="title"/>
          </p:nvPr>
        </p:nvSpPr>
        <p:spPr>
          <a:xfrm>
            <a:off x="823850" y="866775"/>
            <a:ext cx="4587000" cy="3521100"/>
          </a:xfrm>
          <a:prstGeom prst="rect">
            <a:avLst/>
          </a:prstGeom>
        </p:spPr>
        <p:txBody>
          <a:bodyPr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Shape 9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flipH="1">
              <a:off x="229050" y="588489"/>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spcAft>
                  <a:spcPts val="0"/>
                </a:spcAft>
                <a:buNone/>
              </a:pPr>
              <a:endParaRPr/>
            </a:p>
          </p:txBody>
        </p:sp>
      </p:grpSp>
      <p:sp>
        <p:nvSpPr>
          <p:cNvPr id="95" name="Shape 95"/>
          <p:cNvSpPr txBox="1">
            <a:spLocks noGrp="1"/>
          </p:cNvSpPr>
          <p:nvPr>
            <p:ph type="title"/>
          </p:nvPr>
        </p:nvSpPr>
        <p:spPr>
          <a:xfrm>
            <a:off x="1297500" y="1658325"/>
            <a:ext cx="3036300" cy="1751700"/>
          </a:xfrm>
          <a:prstGeom prst="rect">
            <a:avLst/>
          </a:prstGeom>
        </p:spPr>
        <p:txBody>
          <a:bodyPr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Shape 96"/>
          <p:cNvSpPr txBox="1">
            <a:spLocks noGrp="1"/>
          </p:cNvSpPr>
          <p:nvPr>
            <p:ph type="subTitle" idx="1"/>
          </p:nvPr>
        </p:nvSpPr>
        <p:spPr>
          <a:xfrm>
            <a:off x="1297500" y="3538000"/>
            <a:ext cx="3036300" cy="506100"/>
          </a:xfrm>
          <a:prstGeom prst="rect">
            <a:avLst/>
          </a:prstGeom>
        </p:spPr>
        <p:txBody>
          <a:bodyPr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Shape 97"/>
          <p:cNvSpPr txBox="1">
            <a:spLocks noGrp="1"/>
          </p:cNvSpPr>
          <p:nvPr>
            <p:ph type="body" idx="2"/>
          </p:nvPr>
        </p:nvSpPr>
        <p:spPr>
          <a:xfrm>
            <a:off x="4648200" y="1696600"/>
            <a:ext cx="3676800" cy="2347500"/>
          </a:xfrm>
          <a:prstGeom prst="rect">
            <a:avLst/>
          </a:prstGeom>
        </p:spPr>
        <p:txBody>
          <a:bodyPr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Shape 98"/>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aption">
    <p:spTree>
      <p:nvGrpSpPr>
        <p:cNvPr id="1"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name="adj" fmla="val 50000"/>
              </a:avLst>
            </a:prstGeom>
            <a:solidFill>
              <a:schemeClr val="lt1">
                <a:alpha val="962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flipH="1">
              <a:off x="154125" y="3925529"/>
              <a:ext cx="544800" cy="544800"/>
            </a:xfrm>
            <a:prstGeom prst="diagStripe">
              <a:avLst>
                <a:gd name="adj" fmla="val 50000"/>
              </a:avLst>
            </a:prstGeom>
            <a:solidFill>
              <a:schemeClr val="lt1">
                <a:alpha val="962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grpSp>
      <p:sp>
        <p:nvSpPr>
          <p:cNvPr id="103" name="Shape 103"/>
          <p:cNvSpPr txBox="1">
            <a:spLocks noGrp="1"/>
          </p:cNvSpPr>
          <p:nvPr>
            <p:ph type="body" idx="1"/>
          </p:nvPr>
        </p:nvSpPr>
        <p:spPr>
          <a:xfrm>
            <a:off x="812725" y="4305375"/>
            <a:ext cx="6936000" cy="523800"/>
          </a:xfrm>
          <a:prstGeom prst="rect">
            <a:avLst/>
          </a:prstGeom>
        </p:spPr>
        <p:txBody>
          <a:bodyPr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04" name="Shape 104"/>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zh-TW"/>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ig number">
    <p:spTree>
      <p:nvGrpSpPr>
        <p:cNvPr id="1"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name="adj" fmla="val 49469"/>
              </a:avLst>
            </a:prstGeom>
            <a:solidFill>
              <a:schemeClr val="lt1">
                <a:alpha val="346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rot="5400000">
              <a:off x="4841125" y="5700"/>
              <a:ext cx="4298100" cy="4286700"/>
            </a:xfrm>
            <a:prstGeom prst="diagStripe">
              <a:avLst>
                <a:gd name="adj" fmla="val 0"/>
              </a:avLst>
            </a:prstGeom>
            <a:solidFill>
              <a:schemeClr val="lt1">
                <a:alpha val="346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rot="-5400000">
              <a:off x="5618399" y="1236468"/>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10" name="Shape 110"/>
            <p:cNvSpPr/>
            <p:nvPr/>
          </p:nvSpPr>
          <p:spPr>
            <a:xfrm flipH="1">
              <a:off x="5849857" y="1443956"/>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11" name="Shape 1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12" name="Shape 112"/>
            <p:cNvSpPr/>
            <p:nvPr/>
          </p:nvSpPr>
          <p:spPr>
            <a:xfrm flipH="1">
              <a:off x="6222115" y="2676953"/>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13" name="Shape 113"/>
            <p:cNvSpPr/>
            <p:nvPr/>
          </p:nvSpPr>
          <p:spPr>
            <a:xfrm rot="-5400000">
              <a:off x="6675341" y="1862018"/>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flipH="1">
              <a:off x="6908099" y="2069505"/>
              <a:ext cx="808800" cy="808800"/>
            </a:xfrm>
            <a:prstGeom prst="diagStripe">
              <a:avLst>
                <a:gd name="adj" fmla="val 50000"/>
              </a:avLst>
            </a:prstGeom>
            <a:solidFill>
              <a:schemeClr val="lt2"/>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15" name="Shape 1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flipH="1">
              <a:off x="7965266" y="2692963"/>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flipH="1">
              <a:off x="8145082" y="330875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18" name="Shape 118"/>
            <p:cNvSpPr/>
            <p:nvPr/>
          </p:nvSpPr>
          <p:spPr>
            <a:xfrm rot="-5400000">
              <a:off x="7047599" y="309501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19" name="Shape 119"/>
            <p:cNvSpPr/>
            <p:nvPr/>
          </p:nvSpPr>
          <p:spPr>
            <a:xfrm flipH="1">
              <a:off x="7276649" y="3302502"/>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rot="-5400000">
              <a:off x="7227414" y="3710807"/>
              <a:ext cx="808800" cy="808800"/>
            </a:xfrm>
            <a:prstGeom prst="diagStripe">
              <a:avLst>
                <a:gd name="adj" fmla="val 50000"/>
              </a:avLst>
            </a:prstGeom>
            <a:solidFill>
              <a:schemeClr val="accent1"/>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flipH="1">
              <a:off x="7462448" y="3918294"/>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22" name="Shape 122"/>
            <p:cNvSpPr/>
            <p:nvPr/>
          </p:nvSpPr>
          <p:spPr>
            <a:xfrm rot="-5400000">
              <a:off x="8102491" y="3718473"/>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23" name="Shape 123"/>
            <p:cNvSpPr/>
            <p:nvPr/>
          </p:nvSpPr>
          <p:spPr>
            <a:xfrm flipH="1">
              <a:off x="8334533" y="3925960"/>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rot="-5400000">
              <a:off x="8288290" y="4334265"/>
              <a:ext cx="808800" cy="808800"/>
            </a:xfrm>
            <a:prstGeom prst="diagStripe">
              <a:avLst>
                <a:gd name="adj" fmla="val 50000"/>
              </a:avLst>
            </a:prstGeom>
            <a:solidFill>
              <a:schemeClr val="lt1">
                <a:alpha val="7310"/>
              </a:schemeClr>
            </a:solidFill>
            <a:ln>
              <a:noFill/>
            </a:ln>
          </p:spPr>
          <p:txBody>
            <a:bodyPr wrap="square" lIns="91425" tIns="91425" rIns="91425" bIns="91425" anchor="ctr" anchorCtr="0">
              <a:noAutofit/>
            </a:bodyPr>
            <a:lstStyle/>
            <a:p>
              <a:pPr marL="0" lvl="0" indent="0">
                <a:spcBef>
                  <a:spcPts val="0"/>
                </a:spcBef>
                <a:spcAft>
                  <a:spcPts val="0"/>
                </a:spcAft>
                <a:buNone/>
              </a:pPr>
              <a:endParaRPr/>
            </a:p>
          </p:txBody>
        </p:sp>
      </p:grpSp>
      <p:sp>
        <p:nvSpPr>
          <p:cNvPr id="125" name="Shape 125"/>
          <p:cNvSpPr txBox="1">
            <a:spLocks noGrp="1"/>
          </p:cNvSpPr>
          <p:nvPr>
            <p:ph type="title"/>
          </p:nvPr>
        </p:nvSpPr>
        <p:spPr>
          <a:xfrm>
            <a:off x="823850" y="1284675"/>
            <a:ext cx="4776000" cy="1300800"/>
          </a:xfrm>
          <a:prstGeom prst="rect">
            <a:avLst/>
          </a:prstGeom>
        </p:spPr>
        <p:txBody>
          <a:bodyPr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endParaRPr/>
          </a:p>
        </p:txBody>
      </p:sp>
      <p:sp>
        <p:nvSpPr>
          <p:cNvPr id="126" name="Shape 126"/>
          <p:cNvSpPr txBox="1">
            <a:spLocks noGrp="1"/>
          </p:cNvSpPr>
          <p:nvPr>
            <p:ph type="body" idx="1"/>
          </p:nvPr>
        </p:nvSpPr>
        <p:spPr>
          <a:xfrm>
            <a:off x="823850" y="2643124"/>
            <a:ext cx="4776000" cy="1218900"/>
          </a:xfrm>
          <a:prstGeom prst="rect">
            <a:avLst/>
          </a:prstGeom>
        </p:spPr>
        <p:txBody>
          <a:bodyPr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Shape 12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zh-TW"/>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lvl="0" indent="0" algn="r">
              <a:spcBef>
                <a:spcPts val="0"/>
              </a:spcBef>
              <a:spcAft>
                <a:spcPts val="0"/>
              </a:spcAft>
              <a:buNone/>
            </a:pPr>
            <a:fld id="{00000000-1234-1234-1234-123412341234}" type="slidenum">
              <a:rPr lang="zh-TW" sz="1000">
                <a:solidFill>
                  <a:schemeClr val="lt1"/>
                </a:solidFill>
                <a:latin typeface="Lato"/>
                <a:ea typeface="Lato"/>
                <a:cs typeface="Lato"/>
                <a:sym typeface="Lato"/>
              </a:rPr>
              <a:t>‹#›</a:t>
            </a:fld>
            <a:endParaRPr sz="1000">
              <a:solidFill>
                <a:schemeClr val="lt1"/>
              </a:solidFill>
              <a:latin typeface="Lato"/>
              <a:ea typeface="Lato"/>
              <a:cs typeface="Lato"/>
              <a:sym typeface="Lato"/>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8.jpg"/></Relationships>
</file>

<file path=ppt/slides/_rels/slide2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6.jpg"/><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www.kaggle.com/orgesleka/used-cars-database"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Shape 134"/>
          <p:cNvSpPr txBox="1">
            <a:spLocks noGrp="1"/>
          </p:cNvSpPr>
          <p:nvPr>
            <p:ph type="ctrTitle"/>
          </p:nvPr>
        </p:nvSpPr>
        <p:spPr>
          <a:xfrm>
            <a:off x="3537150" y="1578400"/>
            <a:ext cx="5017500" cy="1417200"/>
          </a:xfrm>
          <a:prstGeom prst="rect">
            <a:avLst/>
          </a:prstGeom>
        </p:spPr>
        <p:txBody>
          <a:bodyPr wrap="square" lIns="91425" tIns="91425" rIns="91425" bIns="91425" anchor="t" anchorCtr="0">
            <a:noAutofit/>
          </a:bodyPr>
          <a:lstStyle/>
          <a:p>
            <a:pPr marL="0" lvl="0" indent="0" rtl="0">
              <a:lnSpc>
                <a:spcPct val="115000"/>
              </a:lnSpc>
              <a:spcBef>
                <a:spcPts val="0"/>
              </a:spcBef>
              <a:spcAft>
                <a:spcPts val="0"/>
              </a:spcAft>
              <a:buNone/>
            </a:pPr>
            <a:r>
              <a:rPr lang="zh-TW" sz="3600"/>
              <a:t>Market Prediction of Used Car </a:t>
            </a:r>
            <a:r>
              <a:rPr lang="zh-TW" sz="1800"/>
              <a:t>on</a:t>
            </a:r>
            <a:r>
              <a:rPr lang="zh-TW" sz="3600"/>
              <a:t> </a:t>
            </a:r>
            <a:r>
              <a:rPr lang="zh-TW" sz="2400"/>
              <a:t>eBAY</a:t>
            </a:r>
            <a:endParaRPr sz="2400"/>
          </a:p>
        </p:txBody>
      </p:sp>
      <p:sp>
        <p:nvSpPr>
          <p:cNvPr id="135" name="Shape 135"/>
          <p:cNvSpPr txBox="1">
            <a:spLocks noGrp="1"/>
          </p:cNvSpPr>
          <p:nvPr>
            <p:ph type="subTitle" idx="1"/>
          </p:nvPr>
        </p:nvSpPr>
        <p:spPr>
          <a:xfrm>
            <a:off x="5954500" y="3688050"/>
            <a:ext cx="2600400" cy="1089300"/>
          </a:xfrm>
          <a:prstGeom prst="rect">
            <a:avLst/>
          </a:prstGeom>
        </p:spPr>
        <p:txBody>
          <a:bodyPr wrap="square" lIns="91425" tIns="91425" rIns="91425" bIns="91425" anchor="t" anchorCtr="0">
            <a:noAutofit/>
          </a:bodyPr>
          <a:lstStyle/>
          <a:p>
            <a:pPr marL="0" lvl="0" indent="0" rtl="0">
              <a:lnSpc>
                <a:spcPct val="115000"/>
              </a:lnSpc>
              <a:spcBef>
                <a:spcPts val="0"/>
              </a:spcBef>
              <a:spcAft>
                <a:spcPts val="0"/>
              </a:spcAft>
              <a:buNone/>
            </a:pPr>
            <a:r>
              <a:rPr lang="zh-TW" sz="1600">
                <a:solidFill>
                  <a:srgbClr val="FFFFFF"/>
                </a:solidFill>
                <a:latin typeface="Microsoft JhengHei"/>
                <a:ea typeface="Microsoft JhengHei"/>
                <a:cs typeface="Microsoft JhengHei"/>
                <a:sym typeface="Microsoft JhengHei"/>
              </a:rPr>
              <a:t>0656033 許金賢 資科工所</a:t>
            </a:r>
            <a:endParaRPr sz="1600">
              <a:solidFill>
                <a:srgbClr val="FFFFFF"/>
              </a:solidFill>
              <a:latin typeface="Microsoft JhengHei"/>
              <a:ea typeface="Microsoft JhengHei"/>
              <a:cs typeface="Microsoft JhengHei"/>
              <a:sym typeface="Microsoft JhengHei"/>
            </a:endParaRPr>
          </a:p>
          <a:p>
            <a:pPr marL="0" lvl="0" indent="0" rtl="0">
              <a:lnSpc>
                <a:spcPct val="115000"/>
              </a:lnSpc>
              <a:spcBef>
                <a:spcPts val="0"/>
              </a:spcBef>
              <a:spcAft>
                <a:spcPts val="0"/>
              </a:spcAft>
              <a:buNone/>
            </a:pPr>
            <a:r>
              <a:rPr lang="zh-TW" sz="1600">
                <a:solidFill>
                  <a:srgbClr val="FFFFFF"/>
                </a:solidFill>
                <a:latin typeface="Microsoft JhengHei"/>
                <a:ea typeface="Microsoft JhengHei"/>
                <a:cs typeface="Microsoft JhengHei"/>
                <a:sym typeface="Microsoft JhengHei"/>
              </a:rPr>
              <a:t>0656620 盧俊言 </a:t>
            </a:r>
            <a:r>
              <a:rPr lang="zh-TW" sz="1600">
                <a:latin typeface="Microsoft JhengHei"/>
                <a:ea typeface="Microsoft JhengHei"/>
                <a:cs typeface="Microsoft JhengHei"/>
                <a:sym typeface="Microsoft JhengHei"/>
              </a:rPr>
              <a:t>多工所</a:t>
            </a:r>
            <a:endParaRPr sz="1600">
              <a:solidFill>
                <a:srgbClr val="FFFFFF"/>
              </a:solidFill>
              <a:latin typeface="Microsoft JhengHei"/>
              <a:ea typeface="Microsoft JhengHei"/>
              <a:cs typeface="Microsoft JhengHei"/>
              <a:sym typeface="Microsoft JhengHei"/>
            </a:endParaRPr>
          </a:p>
          <a:p>
            <a:pPr marL="0" lvl="0" indent="0" rtl="0">
              <a:lnSpc>
                <a:spcPct val="115000"/>
              </a:lnSpc>
              <a:spcBef>
                <a:spcPts val="0"/>
              </a:spcBef>
              <a:spcAft>
                <a:spcPts val="0"/>
              </a:spcAft>
              <a:buClr>
                <a:schemeClr val="dk1"/>
              </a:buClr>
              <a:buSzPts val="1100"/>
              <a:buFont typeface="Arial"/>
              <a:buNone/>
            </a:pPr>
            <a:r>
              <a:rPr lang="zh-TW" sz="1600">
                <a:solidFill>
                  <a:srgbClr val="FFFFFF"/>
                </a:solidFill>
                <a:latin typeface="Microsoft JhengHei"/>
                <a:ea typeface="Microsoft JhengHei"/>
                <a:cs typeface="Microsoft JhengHei"/>
                <a:sym typeface="Microsoft JhengHei"/>
              </a:rPr>
              <a:t>0656622 林子皓 多工所</a:t>
            </a:r>
            <a:endParaRPr>
              <a:solidFill>
                <a:srgbClr val="FFFFFF"/>
              </a:solidFill>
            </a:endParaRPr>
          </a:p>
        </p:txBody>
      </p:sp>
      <p:sp>
        <p:nvSpPr>
          <p:cNvPr id="136" name="Shape 136"/>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en-US" altLang="zh-TW"/>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lvl="0"/>
            <a:r>
              <a:rPr lang="en-US" altLang="zh-TW" dirty="0"/>
              <a:t>Data Observation</a:t>
            </a:r>
            <a:endParaRPr dirty="0"/>
          </a:p>
        </p:txBody>
      </p:sp>
      <p:sp>
        <p:nvSpPr>
          <p:cNvPr id="159" name="Shape 159"/>
          <p:cNvSpPr txBox="1">
            <a:spLocks noGrp="1"/>
          </p:cNvSpPr>
          <p:nvPr>
            <p:ph type="body" idx="1"/>
          </p:nvPr>
        </p:nvSpPr>
        <p:spPr>
          <a:xfrm>
            <a:off x="1297500" y="1307850"/>
            <a:ext cx="7038900" cy="2921100"/>
          </a:xfrm>
          <a:prstGeom prst="rect">
            <a:avLst/>
          </a:prstGeom>
        </p:spPr>
        <p:txBody>
          <a:bodyPr wrap="square" lIns="91425" tIns="91425" rIns="91425" bIns="91425" anchor="t" anchorCtr="0">
            <a:noAutofit/>
          </a:bodyPr>
          <a:lstStyle/>
          <a:p>
            <a:pPr marL="400050" lvl="0" indent="-285750" rtl="0">
              <a:lnSpc>
                <a:spcPct val="115000"/>
              </a:lnSpc>
              <a:spcBef>
                <a:spcPts val="1000"/>
              </a:spcBef>
              <a:spcAft>
                <a:spcPts val="0"/>
              </a:spcAft>
              <a:buSzPts val="1800"/>
              <a:buFontTx/>
              <a:buChar char="-"/>
            </a:pPr>
            <a:r>
              <a:rPr lang="en-US" sz="1600" dirty="0" smtClean="0"/>
              <a:t>39 </a:t>
            </a:r>
            <a:r>
              <a:rPr lang="en-US" sz="1600" dirty="0" smtClean="0"/>
              <a:t>brands in 247367 </a:t>
            </a:r>
            <a:r>
              <a:rPr lang="en-US" sz="1600" dirty="0" smtClean="0"/>
              <a:t>data</a:t>
            </a:r>
          </a:p>
          <a:p>
            <a:pPr marL="400050" lvl="0" indent="-285750" rtl="0">
              <a:lnSpc>
                <a:spcPct val="115000"/>
              </a:lnSpc>
              <a:spcBef>
                <a:spcPts val="1000"/>
              </a:spcBef>
              <a:spcAft>
                <a:spcPts val="0"/>
              </a:spcAft>
              <a:buSzPts val="1800"/>
              <a:buFontTx/>
              <a:buChar char="-"/>
            </a:pPr>
            <a:r>
              <a:rPr lang="en-US" sz="1600" dirty="0" smtClean="0"/>
              <a:t>Porsche </a:t>
            </a:r>
            <a:r>
              <a:rPr lang="en-US" sz="1600" dirty="0" smtClean="0"/>
              <a:t>has much higher price than other brands</a:t>
            </a:r>
            <a:r>
              <a:rPr lang="en-US" sz="1600" dirty="0" smtClean="0"/>
              <a:t>.</a:t>
            </a:r>
          </a:p>
          <a:p>
            <a:pPr marL="400050" lvl="0" indent="-285750" rtl="0">
              <a:lnSpc>
                <a:spcPct val="115000"/>
              </a:lnSpc>
              <a:spcBef>
                <a:spcPts val="1000"/>
              </a:spcBef>
              <a:spcAft>
                <a:spcPts val="0"/>
              </a:spcAft>
              <a:buSzPts val="1800"/>
              <a:buFontTx/>
              <a:buChar char="-"/>
            </a:pPr>
            <a:r>
              <a:rPr lang="en-US" sz="1600" dirty="0" smtClean="0"/>
              <a:t>Most </a:t>
            </a:r>
            <a:r>
              <a:rPr lang="en-US" sz="1600" dirty="0" smtClean="0"/>
              <a:t>of used cars are lower than 10000 </a:t>
            </a:r>
            <a:endParaRPr lang="en-US" sz="1600" dirty="0"/>
          </a:p>
          <a:p>
            <a:pPr marL="114300" lvl="0" indent="0" rtl="0">
              <a:lnSpc>
                <a:spcPct val="115000"/>
              </a:lnSpc>
              <a:spcBef>
                <a:spcPts val="1000"/>
              </a:spcBef>
              <a:spcAft>
                <a:spcPts val="0"/>
              </a:spcAft>
              <a:buSzPts val="1800"/>
              <a:buNone/>
            </a:pPr>
            <a:r>
              <a:rPr lang="en-US" altLang="zh-TW" sz="1600" dirty="0"/>
              <a:t> </a:t>
            </a:r>
            <a:r>
              <a:rPr lang="en-US" altLang="zh-TW" sz="1600" dirty="0" smtClean="0"/>
              <a:t>        </a:t>
            </a:r>
            <a:r>
              <a:rPr lang="zh-TW" altLang="en-US" sz="1600" dirty="0" smtClean="0"/>
              <a:t>→</a:t>
            </a:r>
            <a:r>
              <a:rPr lang="en-US" sz="1600" dirty="0" smtClean="0"/>
              <a:t> </a:t>
            </a:r>
            <a:r>
              <a:rPr lang="en-US" sz="1600" dirty="0" smtClean="0"/>
              <a:t>the others are famous for Sports car and </a:t>
            </a:r>
            <a:r>
              <a:rPr lang="en-US" altLang="zh-TW" sz="1600" dirty="0"/>
              <a:t>Sport Utility </a:t>
            </a:r>
            <a:r>
              <a:rPr lang="en-US" altLang="zh-TW" sz="1600" dirty="0" smtClean="0"/>
              <a:t>Vehicle.</a:t>
            </a:r>
            <a:endParaRPr sz="1600" dirty="0" smtClean="0"/>
          </a:p>
          <a:p>
            <a:pPr marL="0" lvl="0" indent="0" rtl="0">
              <a:spcBef>
                <a:spcPts val="1600"/>
              </a:spcBef>
              <a:spcAft>
                <a:spcPts val="1600"/>
              </a:spcAft>
              <a:buNone/>
            </a:pPr>
            <a:r>
              <a:rPr lang="zh-TW" sz="1800" dirty="0" smtClean="0"/>
              <a:t> </a:t>
            </a:r>
            <a:endParaRPr sz="1800" dirty="0"/>
          </a:p>
        </p:txBody>
      </p:sp>
      <p:sp>
        <p:nvSpPr>
          <p:cNvPr id="161" name="Shape 16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rtl="0">
              <a:spcBef>
                <a:spcPts val="0"/>
              </a:spcBef>
              <a:spcAft>
                <a:spcPts val="0"/>
              </a:spcAft>
              <a:buNone/>
            </a:pPr>
            <a:fld id="{00000000-1234-1234-1234-123412341234}" type="slidenum">
              <a:rPr lang="en-US" altLang="zh-TW"/>
              <a:t>10</a:t>
            </a:fld>
            <a:endParaRPr/>
          </a:p>
        </p:txBody>
      </p:sp>
    </p:spTree>
    <p:extLst>
      <p:ext uri="{BB962C8B-B14F-4D97-AF65-F5344CB8AC3E}">
        <p14:creationId xmlns:p14="http://schemas.microsoft.com/office/powerpoint/2010/main" val="3606821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文字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11</a:t>
            </a:fld>
            <a:endParaRPr lang="zh-TW" altLang="en-US"/>
          </a:p>
        </p:txBody>
      </p:sp>
      <p:pic>
        <p:nvPicPr>
          <p:cNvPr id="7" name="圖片 6"/>
          <p:cNvPicPr>
            <a:picLocks noChangeAspect="1"/>
          </p:cNvPicPr>
          <p:nvPr/>
        </p:nvPicPr>
        <p:blipFill>
          <a:blip r:embed="rId2"/>
          <a:stretch>
            <a:fillRect/>
          </a:stretch>
        </p:blipFill>
        <p:spPr>
          <a:xfrm>
            <a:off x="7748" y="332900"/>
            <a:ext cx="9132029" cy="4580063"/>
          </a:xfrm>
          <a:prstGeom prst="rect">
            <a:avLst/>
          </a:prstGeom>
        </p:spPr>
      </p:pic>
      <p:cxnSp>
        <p:nvCxnSpPr>
          <p:cNvPr id="6" name="直線接點 5"/>
          <p:cNvCxnSpPr/>
          <p:nvPr/>
        </p:nvCxnSpPr>
        <p:spPr>
          <a:xfrm>
            <a:off x="764498" y="3717561"/>
            <a:ext cx="8331610" cy="0"/>
          </a:xfrm>
          <a:prstGeom prst="line">
            <a:avLst/>
          </a:prstGeom>
          <a:ln w="57150">
            <a:solidFill>
              <a:srgbClr val="FF0000"/>
            </a:solidFill>
            <a:prstDash val="dash"/>
          </a:ln>
        </p:spPr>
        <p:style>
          <a:lnRef idx="1">
            <a:schemeClr val="accent6"/>
          </a:lnRef>
          <a:fillRef idx="0">
            <a:schemeClr val="accent6"/>
          </a:fillRef>
          <a:effectRef idx="0">
            <a:schemeClr val="accent6"/>
          </a:effectRef>
          <a:fontRef idx="minor">
            <a:schemeClr val="tx1"/>
          </a:fontRef>
        </p:style>
      </p:cxnSp>
      <p:sp>
        <p:nvSpPr>
          <p:cNvPr id="8" name="矩形 7"/>
          <p:cNvSpPr/>
          <p:nvPr/>
        </p:nvSpPr>
        <p:spPr>
          <a:xfrm>
            <a:off x="6130977" y="667062"/>
            <a:ext cx="592112" cy="277318"/>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8"/>
          <p:cNvSpPr/>
          <p:nvPr/>
        </p:nvSpPr>
        <p:spPr>
          <a:xfrm>
            <a:off x="4573761" y="2771905"/>
            <a:ext cx="642815" cy="245329"/>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0" name="矩形 9"/>
          <p:cNvSpPr/>
          <p:nvPr/>
        </p:nvSpPr>
        <p:spPr>
          <a:xfrm>
            <a:off x="3744306" y="3421497"/>
            <a:ext cx="505406" cy="206124"/>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10"/>
          <p:cNvSpPr/>
          <p:nvPr/>
        </p:nvSpPr>
        <p:spPr>
          <a:xfrm>
            <a:off x="3574418" y="3180286"/>
            <a:ext cx="505406" cy="206124"/>
          </a:xfrm>
          <a:prstGeom prst="rect">
            <a:avLst/>
          </a:prstGeom>
          <a:noFill/>
          <a:ln w="28575">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2813401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Data Observation</a:t>
            </a:r>
            <a:endParaRPr lang="zh-TW" altLang="en-US" dirty="0"/>
          </a:p>
        </p:txBody>
      </p:sp>
      <p:sp>
        <p:nvSpPr>
          <p:cNvPr id="3" name="文字版面配置區 2"/>
          <p:cNvSpPr>
            <a:spLocks noGrp="1"/>
          </p:cNvSpPr>
          <p:nvPr>
            <p:ph type="body" idx="1"/>
          </p:nvPr>
        </p:nvSpPr>
        <p:spPr/>
        <p:txBody>
          <a:bodyPr/>
          <a:lstStyle/>
          <a:p>
            <a:pPr marL="146050" lvl="0" indent="0">
              <a:buNone/>
            </a:pPr>
            <a:r>
              <a:rPr lang="en-US" altLang="zh-TW" sz="1400" b="1" i="1" dirty="0" smtClean="0"/>
              <a:t>2)   model </a:t>
            </a:r>
            <a:r>
              <a:rPr lang="en-US" altLang="zh-TW" sz="1400" dirty="0" smtClean="0"/>
              <a:t> </a:t>
            </a:r>
            <a:r>
              <a:rPr lang="en-US" altLang="zh-TW" sz="1400" dirty="0"/>
              <a:t>in the same brand  vs.  </a:t>
            </a:r>
            <a:r>
              <a:rPr lang="en-US" altLang="zh-TW" sz="1400" b="1" i="1" dirty="0"/>
              <a:t>price</a:t>
            </a:r>
          </a:p>
          <a:p>
            <a:endParaRPr lang="zh-TW" altLang="en-US" dirty="0"/>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12</a:t>
            </a:fld>
            <a:endParaRPr lang="zh-TW" altLang="en-US"/>
          </a:p>
        </p:txBody>
      </p:sp>
      <p:pic>
        <p:nvPicPr>
          <p:cNvPr id="5" name="Shape 150"/>
          <p:cNvPicPr preferRelativeResize="0"/>
          <p:nvPr/>
        </p:nvPicPr>
        <p:blipFill rotWithShape="1">
          <a:blip r:embed="rId2">
            <a:alphaModFix/>
          </a:blip>
          <a:srcRect t="-11644" b="-7786"/>
          <a:stretch/>
        </p:blipFill>
        <p:spPr>
          <a:xfrm>
            <a:off x="5589900" y="2566100"/>
            <a:ext cx="1870354" cy="914100"/>
          </a:xfrm>
          <a:prstGeom prst="rect">
            <a:avLst/>
          </a:prstGeom>
          <a:noFill/>
          <a:ln>
            <a:noFill/>
          </a:ln>
        </p:spPr>
      </p:pic>
      <p:sp>
        <p:nvSpPr>
          <p:cNvPr id="6" name="Shape 152"/>
          <p:cNvSpPr/>
          <p:nvPr/>
        </p:nvSpPr>
        <p:spPr>
          <a:xfrm>
            <a:off x="4018203" y="2801151"/>
            <a:ext cx="1418400" cy="444000"/>
          </a:xfrm>
          <a:prstGeom prst="lef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pic>
        <p:nvPicPr>
          <p:cNvPr id="7" name="Picture 2" descr="相關圖片"/>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2509" y="2070650"/>
            <a:ext cx="1905000" cy="1905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03779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lvl="0"/>
            <a:r>
              <a:rPr lang="en-US" altLang="zh-TW" dirty="0"/>
              <a:t>Data Observation</a:t>
            </a:r>
            <a:endParaRPr dirty="0"/>
          </a:p>
        </p:txBody>
      </p:sp>
      <p:sp>
        <p:nvSpPr>
          <p:cNvPr id="167" name="Shape 167"/>
          <p:cNvSpPr txBox="1">
            <a:spLocks noGrp="1"/>
          </p:cNvSpPr>
          <p:nvPr>
            <p:ph type="body" idx="1"/>
          </p:nvPr>
        </p:nvSpPr>
        <p:spPr>
          <a:xfrm>
            <a:off x="1297500" y="1307850"/>
            <a:ext cx="7038900" cy="3344700"/>
          </a:xfrm>
          <a:prstGeom prst="rect">
            <a:avLst/>
          </a:prstGeom>
        </p:spPr>
        <p:txBody>
          <a:bodyPr wrap="square" lIns="91425" tIns="91425" rIns="91425" bIns="91425" anchor="t" anchorCtr="0">
            <a:noAutofit/>
          </a:bodyPr>
          <a:lstStyle/>
          <a:p>
            <a:pPr marL="457200" lvl="0" indent="0" rtl="0">
              <a:lnSpc>
                <a:spcPct val="150000"/>
              </a:lnSpc>
              <a:spcBef>
                <a:spcPts val="1600"/>
              </a:spcBef>
              <a:spcAft>
                <a:spcPts val="0"/>
              </a:spcAft>
              <a:buNone/>
            </a:pPr>
            <a:r>
              <a:rPr lang="en-US" sz="1600" dirty="0" smtClean="0"/>
              <a:t>- 250 </a:t>
            </a:r>
            <a:r>
              <a:rPr lang="en-US" sz="1600" dirty="0" smtClean="0"/>
              <a:t>models in 36 </a:t>
            </a:r>
            <a:r>
              <a:rPr lang="en-US" sz="1600" dirty="0" smtClean="0"/>
              <a:t>brands</a:t>
            </a:r>
          </a:p>
          <a:p>
            <a:pPr marL="457200" lvl="0" indent="0" rtl="0">
              <a:lnSpc>
                <a:spcPct val="150000"/>
              </a:lnSpc>
              <a:spcBef>
                <a:spcPts val="1600"/>
              </a:spcBef>
              <a:spcAft>
                <a:spcPts val="0"/>
              </a:spcAft>
              <a:buNone/>
            </a:pPr>
            <a:r>
              <a:rPr lang="en-US" sz="1600" dirty="0" smtClean="0"/>
              <a:t>- We choose the brand which has larger than 10 models.</a:t>
            </a:r>
          </a:p>
          <a:p>
            <a:pPr lvl="1"/>
            <a:r>
              <a:rPr lang="en-US" altLang="zh-TW" sz="1400" dirty="0" err="1" smtClean="0"/>
              <a:t>volkswagen</a:t>
            </a:r>
            <a:r>
              <a:rPr lang="en-US" altLang="zh-TW" sz="1400" dirty="0" smtClean="0"/>
              <a:t>   </a:t>
            </a:r>
            <a:r>
              <a:rPr lang="en-US" altLang="zh-TW" sz="1400" dirty="0"/>
              <a:t>22</a:t>
            </a:r>
          </a:p>
          <a:p>
            <a:pPr lvl="1"/>
            <a:r>
              <a:rPr lang="en-US" altLang="zh-TW" sz="1400" dirty="0"/>
              <a:t>ford   14</a:t>
            </a:r>
          </a:p>
          <a:p>
            <a:pPr lvl="1"/>
            <a:r>
              <a:rPr lang="en-US" altLang="zh-TW" sz="1400" dirty="0" err="1"/>
              <a:t>mercedes_benz</a:t>
            </a:r>
            <a:r>
              <a:rPr lang="en-US" altLang="zh-TW" sz="1400" dirty="0"/>
              <a:t>   18</a:t>
            </a:r>
          </a:p>
          <a:p>
            <a:pPr lvl="1"/>
            <a:r>
              <a:rPr lang="en-US" altLang="zh-TW" sz="1400" dirty="0" err="1"/>
              <a:t>audi</a:t>
            </a:r>
            <a:r>
              <a:rPr lang="en-US" altLang="zh-TW" sz="1400" dirty="0"/>
              <a:t>   16</a:t>
            </a:r>
          </a:p>
          <a:p>
            <a:pPr lvl="1"/>
            <a:r>
              <a:rPr lang="en-US" altLang="zh-TW" sz="1400" dirty="0" err="1"/>
              <a:t>opel</a:t>
            </a:r>
            <a:r>
              <a:rPr lang="en-US" altLang="zh-TW" sz="1400" dirty="0"/>
              <a:t>   16</a:t>
            </a:r>
          </a:p>
          <a:p>
            <a:pPr marL="457200" lvl="0" indent="0" rtl="0">
              <a:lnSpc>
                <a:spcPct val="150000"/>
              </a:lnSpc>
              <a:spcBef>
                <a:spcPts val="1600"/>
              </a:spcBef>
              <a:spcAft>
                <a:spcPts val="0"/>
              </a:spcAft>
              <a:buNone/>
            </a:pPr>
            <a:endParaRPr sz="1600" dirty="0"/>
          </a:p>
        </p:txBody>
      </p:sp>
      <p:pic>
        <p:nvPicPr>
          <p:cNvPr id="168" name="Shape 168"/>
          <p:cNvPicPr preferRelativeResize="0"/>
          <p:nvPr/>
        </p:nvPicPr>
        <p:blipFill>
          <a:blip r:embed="rId3">
            <a:alphaModFix/>
          </a:blip>
          <a:stretch>
            <a:fillRect/>
          </a:stretch>
        </p:blipFill>
        <p:spPr>
          <a:xfrm>
            <a:off x="6704275" y="3648325"/>
            <a:ext cx="2133000" cy="1154150"/>
          </a:xfrm>
          <a:prstGeom prst="rect">
            <a:avLst/>
          </a:prstGeom>
          <a:noFill/>
          <a:ln>
            <a:noFill/>
          </a:ln>
        </p:spPr>
      </p:pic>
      <p:sp>
        <p:nvSpPr>
          <p:cNvPr id="169" name="Shape 169"/>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rtl="0">
              <a:spcBef>
                <a:spcPts val="0"/>
              </a:spcBef>
              <a:spcAft>
                <a:spcPts val="0"/>
              </a:spcAft>
              <a:buNone/>
            </a:pPr>
            <a:fld id="{00000000-1234-1234-1234-123412341234}" type="slidenum">
              <a:rPr lang="en-US" altLang="zh-TW"/>
              <a:t>13</a:t>
            </a:fld>
            <a:endParaRPr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文字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14</a:t>
            </a:fld>
            <a:endParaRPr lang="zh-TW" altLang="en-US"/>
          </a:p>
        </p:txBody>
      </p:sp>
      <p:pic>
        <p:nvPicPr>
          <p:cNvPr id="11" name="圖片 10"/>
          <p:cNvPicPr>
            <a:picLocks noChangeAspect="1"/>
          </p:cNvPicPr>
          <p:nvPr/>
        </p:nvPicPr>
        <p:blipFill>
          <a:blip r:embed="rId2"/>
          <a:stretch>
            <a:fillRect/>
          </a:stretch>
        </p:blipFill>
        <p:spPr>
          <a:xfrm>
            <a:off x="0" y="393750"/>
            <a:ext cx="9130443" cy="4579154"/>
          </a:xfrm>
          <a:prstGeom prst="rect">
            <a:avLst/>
          </a:prstGeom>
        </p:spPr>
      </p:pic>
    </p:spTree>
    <p:extLst>
      <p:ext uri="{BB962C8B-B14F-4D97-AF65-F5344CB8AC3E}">
        <p14:creationId xmlns:p14="http://schemas.microsoft.com/office/powerpoint/2010/main" val="18442087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文字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15</a:t>
            </a:fld>
            <a:endParaRPr lang="zh-TW" altLang="en-US"/>
          </a:p>
        </p:txBody>
      </p:sp>
      <p:pic>
        <p:nvPicPr>
          <p:cNvPr id="7" name="圖片 6"/>
          <p:cNvPicPr>
            <a:picLocks noChangeAspect="1"/>
          </p:cNvPicPr>
          <p:nvPr/>
        </p:nvPicPr>
        <p:blipFill>
          <a:blip r:embed="rId2"/>
          <a:stretch>
            <a:fillRect/>
          </a:stretch>
        </p:blipFill>
        <p:spPr>
          <a:xfrm>
            <a:off x="-1" y="393750"/>
            <a:ext cx="9176055" cy="4534711"/>
          </a:xfrm>
          <a:prstGeom prst="rect">
            <a:avLst/>
          </a:prstGeom>
        </p:spPr>
      </p:pic>
      <p:pic>
        <p:nvPicPr>
          <p:cNvPr id="8" name="Picture 2" descr="「volkswagen」的圖片搜尋結果"/>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74500" y="864842"/>
            <a:ext cx="884899" cy="902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899498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文字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16</a:t>
            </a:fld>
            <a:endParaRPr lang="zh-TW" altLang="en-US"/>
          </a:p>
        </p:txBody>
      </p:sp>
      <p:pic>
        <p:nvPicPr>
          <p:cNvPr id="5" name="圖片 4"/>
          <p:cNvPicPr>
            <a:picLocks noChangeAspect="1"/>
          </p:cNvPicPr>
          <p:nvPr/>
        </p:nvPicPr>
        <p:blipFill>
          <a:blip r:embed="rId2"/>
          <a:stretch>
            <a:fillRect/>
          </a:stretch>
        </p:blipFill>
        <p:spPr>
          <a:xfrm>
            <a:off x="0" y="393750"/>
            <a:ext cx="9171874" cy="4529875"/>
          </a:xfrm>
          <a:prstGeom prst="rect">
            <a:avLst/>
          </a:prstGeom>
        </p:spPr>
      </p:pic>
      <p:pic>
        <p:nvPicPr>
          <p:cNvPr id="6" name="Picture 2" descr="「ford」的圖片搜尋結果"/>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97462" y="825237"/>
            <a:ext cx="1438976" cy="5492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975957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文字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17</a:t>
            </a:fld>
            <a:endParaRPr lang="zh-TW" altLang="en-US"/>
          </a:p>
        </p:txBody>
      </p:sp>
      <p:pic>
        <p:nvPicPr>
          <p:cNvPr id="5" name="圖片 4"/>
          <p:cNvPicPr>
            <a:picLocks noChangeAspect="1"/>
          </p:cNvPicPr>
          <p:nvPr/>
        </p:nvPicPr>
        <p:blipFill>
          <a:blip r:embed="rId2"/>
          <a:stretch>
            <a:fillRect/>
          </a:stretch>
        </p:blipFill>
        <p:spPr>
          <a:xfrm>
            <a:off x="0" y="376637"/>
            <a:ext cx="9155417" cy="4483380"/>
          </a:xfrm>
          <a:prstGeom prst="rect">
            <a:avLst/>
          </a:prstGeom>
        </p:spPr>
      </p:pic>
      <p:pic>
        <p:nvPicPr>
          <p:cNvPr id="6" name="Picture 2" descr="「mercedes_benz」的圖片搜尋結果"/>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64448" y="552732"/>
            <a:ext cx="1267101" cy="1267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08232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文字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18</a:t>
            </a:fld>
            <a:endParaRPr lang="zh-TW" altLang="en-US"/>
          </a:p>
        </p:txBody>
      </p:sp>
      <p:pic>
        <p:nvPicPr>
          <p:cNvPr id="5" name="圖片 4"/>
          <p:cNvPicPr>
            <a:picLocks noChangeAspect="1"/>
          </p:cNvPicPr>
          <p:nvPr/>
        </p:nvPicPr>
        <p:blipFill>
          <a:blip r:embed="rId2"/>
          <a:stretch>
            <a:fillRect/>
          </a:stretch>
        </p:blipFill>
        <p:spPr>
          <a:xfrm>
            <a:off x="0" y="393750"/>
            <a:ext cx="9132450" cy="4529875"/>
          </a:xfrm>
          <a:prstGeom prst="rect">
            <a:avLst/>
          </a:prstGeom>
        </p:spPr>
      </p:pic>
      <p:pic>
        <p:nvPicPr>
          <p:cNvPr id="6" name="Picture 2" descr="「audi logo」的圖片搜尋結果"/>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20065" y="742609"/>
            <a:ext cx="1593770" cy="896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5971572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dirty="0" smtClean="0"/>
              <a:t>Data </a:t>
            </a:r>
            <a:r>
              <a:rPr lang="zh-TW" dirty="0"/>
              <a:t>Observation</a:t>
            </a:r>
            <a:endParaRPr dirty="0"/>
          </a:p>
        </p:txBody>
      </p:sp>
      <p:sp>
        <p:nvSpPr>
          <p:cNvPr id="175" name="Shape 175"/>
          <p:cNvSpPr txBox="1">
            <a:spLocks noGrp="1"/>
          </p:cNvSpPr>
          <p:nvPr>
            <p:ph type="body" idx="1"/>
          </p:nvPr>
        </p:nvSpPr>
        <p:spPr>
          <a:xfrm>
            <a:off x="1297500" y="1307850"/>
            <a:ext cx="7038900" cy="3387000"/>
          </a:xfrm>
          <a:prstGeom prst="rect">
            <a:avLst/>
          </a:prstGeom>
        </p:spPr>
        <p:txBody>
          <a:bodyPr wrap="square" lIns="91425" tIns="91425" rIns="91425" bIns="91425" anchor="t" anchorCtr="0">
            <a:noAutofit/>
          </a:bodyPr>
          <a:lstStyle/>
          <a:p>
            <a:pPr marL="457200" lvl="0" indent="-342900" rtl="0">
              <a:spcBef>
                <a:spcPts val="1000"/>
              </a:spcBef>
              <a:spcAft>
                <a:spcPts val="0"/>
              </a:spcAft>
              <a:buSzPts val="1800"/>
              <a:buAutoNum type="arabicParenR" startAt="3"/>
            </a:pPr>
            <a:r>
              <a:rPr lang="zh-TW" sz="1800" b="1" i="1" dirty="0"/>
              <a:t>powerPS</a:t>
            </a:r>
            <a:r>
              <a:rPr lang="zh-TW" sz="1800" dirty="0"/>
              <a:t>  vs.  </a:t>
            </a:r>
            <a:r>
              <a:rPr lang="zh-TW" sz="1800" b="1" i="1" dirty="0" smtClean="0"/>
              <a:t>Price</a:t>
            </a:r>
          </a:p>
          <a:p>
            <a:pPr marL="457200" lvl="0" indent="0" rtl="0">
              <a:lnSpc>
                <a:spcPct val="115000"/>
              </a:lnSpc>
              <a:spcBef>
                <a:spcPts val="1600"/>
              </a:spcBef>
              <a:spcAft>
                <a:spcPts val="0"/>
              </a:spcAft>
              <a:buNone/>
            </a:pPr>
            <a:endParaRPr sz="1600" b="1" i="1" dirty="0"/>
          </a:p>
        </p:txBody>
      </p:sp>
      <p:pic>
        <p:nvPicPr>
          <p:cNvPr id="176" name="Shape 176"/>
          <p:cNvPicPr preferRelativeResize="0"/>
          <p:nvPr/>
        </p:nvPicPr>
        <p:blipFill rotWithShape="1">
          <a:blip r:embed="rId3">
            <a:alphaModFix/>
          </a:blip>
          <a:srcRect l="12786" t="10541" r="14891" b="10557"/>
          <a:stretch/>
        </p:blipFill>
        <p:spPr>
          <a:xfrm>
            <a:off x="2259036" y="2019899"/>
            <a:ext cx="1103200" cy="1203500"/>
          </a:xfrm>
          <a:prstGeom prst="rect">
            <a:avLst/>
          </a:prstGeom>
          <a:noFill/>
          <a:ln>
            <a:noFill/>
          </a:ln>
        </p:spPr>
      </p:pic>
      <p:sp>
        <p:nvSpPr>
          <p:cNvPr id="177" name="Shape 17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rtl="0">
              <a:spcBef>
                <a:spcPts val="0"/>
              </a:spcBef>
              <a:spcAft>
                <a:spcPts val="0"/>
              </a:spcAft>
              <a:buNone/>
            </a:pPr>
            <a:fld id="{00000000-1234-1234-1234-123412341234}" type="slidenum">
              <a:rPr lang="en-US" altLang="zh-TW"/>
              <a:t>19</a:t>
            </a:fld>
            <a:endParaRPr/>
          </a:p>
        </p:txBody>
      </p:sp>
      <p:pic>
        <p:nvPicPr>
          <p:cNvPr id="7" name="Shape 150"/>
          <p:cNvPicPr preferRelativeResize="0"/>
          <p:nvPr/>
        </p:nvPicPr>
        <p:blipFill rotWithShape="1">
          <a:blip r:embed="rId4">
            <a:alphaModFix/>
          </a:blip>
          <a:srcRect t="-11644" b="-7786"/>
          <a:stretch/>
        </p:blipFill>
        <p:spPr>
          <a:xfrm>
            <a:off x="5320077" y="2309299"/>
            <a:ext cx="1870354" cy="914100"/>
          </a:xfrm>
          <a:prstGeom prst="rect">
            <a:avLst/>
          </a:prstGeom>
          <a:noFill/>
          <a:ln>
            <a:noFill/>
          </a:ln>
        </p:spPr>
      </p:pic>
      <p:sp>
        <p:nvSpPr>
          <p:cNvPr id="8" name="Shape 152"/>
          <p:cNvSpPr/>
          <p:nvPr/>
        </p:nvSpPr>
        <p:spPr>
          <a:xfrm>
            <a:off x="3748380" y="2544350"/>
            <a:ext cx="1418400" cy="444000"/>
          </a:xfrm>
          <a:prstGeom prst="lef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RRRRRRRRRRRRRRRRRRRRRRRRRRRRR</a:t>
            </a:r>
            <a:endParaRPr lang="zh-TW" altLang="en-US" dirty="0"/>
          </a:p>
        </p:txBody>
      </p:sp>
      <p:sp>
        <p:nvSpPr>
          <p:cNvPr id="3" name="文字版面配置區 2"/>
          <p:cNvSpPr>
            <a:spLocks noGrp="1"/>
          </p:cNvSpPr>
          <p:nvPr>
            <p:ph type="body" idx="1"/>
          </p:nvPr>
        </p:nvSpPr>
        <p:spPr/>
        <p:txBody>
          <a:bodyPr/>
          <a:lstStyle/>
          <a:p>
            <a:pPr marL="146050" indent="0">
              <a:buNone/>
            </a:pPr>
            <a:r>
              <a:rPr lang="zh-TW" altLang="en-US" dirty="0" smtClean="0">
                <a:solidFill>
                  <a:srgbClr val="FF0000"/>
                </a:solidFill>
              </a:rPr>
              <a:t>為什麼</a:t>
            </a:r>
            <a:r>
              <a:rPr lang="zh-TW" altLang="en-US" dirty="0" smtClean="0"/>
              <a:t>選這個資料作圖講原因</a:t>
            </a:r>
            <a:endParaRPr lang="en-US" altLang="zh-TW" dirty="0" smtClean="0"/>
          </a:p>
          <a:p>
            <a:pPr marL="146050" indent="0">
              <a:buNone/>
            </a:pPr>
            <a:endParaRPr lang="en-US" altLang="zh-TW" dirty="0"/>
          </a:p>
          <a:p>
            <a:r>
              <a:rPr lang="zh-TW" altLang="en-US" dirty="0">
                <a:solidFill>
                  <a:srgbClr val="FF0000"/>
                </a:solidFill>
              </a:rPr>
              <a:t>問題定義</a:t>
            </a:r>
            <a:r>
              <a:rPr lang="zh-TW" altLang="en-US" dirty="0"/>
              <a:t>是否清楚 </a:t>
            </a:r>
            <a:r>
              <a:rPr lang="en-US" altLang="zh-TW" dirty="0"/>
              <a:t>20%</a:t>
            </a:r>
          </a:p>
          <a:p>
            <a:r>
              <a:rPr lang="zh-TW" altLang="en-US" dirty="0">
                <a:solidFill>
                  <a:srgbClr val="FF0000"/>
                </a:solidFill>
              </a:rPr>
              <a:t>相關文獻</a:t>
            </a:r>
            <a:r>
              <a:rPr lang="zh-TW" altLang="en-US" dirty="0"/>
              <a:t>是否完備 </a:t>
            </a:r>
            <a:r>
              <a:rPr lang="en-US" altLang="zh-TW" dirty="0"/>
              <a:t>10</a:t>
            </a:r>
            <a:r>
              <a:rPr lang="en-US" altLang="zh-TW" dirty="0" smtClean="0"/>
              <a:t>%(</a:t>
            </a:r>
            <a:r>
              <a:rPr lang="zh-TW" altLang="en-US" dirty="0" smtClean="0"/>
              <a:t>換幾篇</a:t>
            </a:r>
            <a:r>
              <a:rPr lang="en-US" altLang="zh-TW" dirty="0" smtClean="0"/>
              <a:t>top</a:t>
            </a:r>
            <a:r>
              <a:rPr lang="zh-TW" altLang="en-US" dirty="0" smtClean="0"/>
              <a:t> </a:t>
            </a:r>
            <a:r>
              <a:rPr lang="en-US" altLang="zh-TW" dirty="0" smtClean="0"/>
              <a:t>conference)</a:t>
            </a:r>
            <a:endParaRPr lang="en-US" altLang="zh-TW" dirty="0"/>
          </a:p>
          <a:p>
            <a:r>
              <a:rPr lang="zh-TW" altLang="en-US" dirty="0"/>
              <a:t>方法合理性與深度 </a:t>
            </a:r>
            <a:r>
              <a:rPr lang="en-US" altLang="zh-TW" dirty="0"/>
              <a:t>25%</a:t>
            </a:r>
          </a:p>
          <a:p>
            <a:r>
              <a:rPr lang="zh-TW" altLang="en-US" dirty="0"/>
              <a:t>實驗完整度 </a:t>
            </a:r>
            <a:r>
              <a:rPr lang="en-US" altLang="zh-TW" dirty="0"/>
              <a:t>25%</a:t>
            </a:r>
          </a:p>
          <a:p>
            <a:r>
              <a:rPr lang="en-US" altLang="zh-TW" dirty="0"/>
              <a:t>(</a:t>
            </a:r>
            <a:r>
              <a:rPr lang="zh-TW" altLang="en-US" dirty="0"/>
              <a:t>資料</a:t>
            </a:r>
            <a:r>
              <a:rPr lang="en-US" altLang="zh-TW" dirty="0"/>
              <a:t>preprocessing</a:t>
            </a:r>
            <a:r>
              <a:rPr lang="zh-TW" altLang="en-US" dirty="0"/>
              <a:t>、工具使用說明、為什麼用這個工具、如何參數最佳化、結果討論</a:t>
            </a:r>
            <a:r>
              <a:rPr lang="en-US" altLang="zh-TW" dirty="0"/>
              <a:t>)</a:t>
            </a:r>
          </a:p>
          <a:p>
            <a:r>
              <a:rPr lang="en-US" altLang="zh-TW" dirty="0"/>
              <a:t>Presentation 20%</a:t>
            </a:r>
          </a:p>
          <a:p>
            <a:r>
              <a:rPr lang="en-US" altLang="zh-TW" dirty="0"/>
              <a:t>(</a:t>
            </a:r>
            <a:r>
              <a:rPr lang="zh-TW" altLang="en-US" dirty="0"/>
              <a:t>包含</a:t>
            </a:r>
            <a:r>
              <a:rPr lang="en-US" altLang="zh-TW" dirty="0"/>
              <a:t>slide</a:t>
            </a:r>
            <a:r>
              <a:rPr lang="zh-TW" altLang="en-US" dirty="0"/>
              <a:t>、台風）</a:t>
            </a:r>
          </a:p>
          <a:p>
            <a:pPr marL="146050" indent="0">
              <a:buNone/>
            </a:pPr>
            <a:endParaRPr lang="zh-TW" altLang="en-US" dirty="0"/>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2</a:t>
            </a:fld>
            <a:endParaRPr lang="zh-TW" altLang="en-US" dirty="0"/>
          </a:p>
        </p:txBody>
      </p:sp>
    </p:spTree>
    <p:extLst>
      <p:ext uri="{BB962C8B-B14F-4D97-AF65-F5344CB8AC3E}">
        <p14:creationId xmlns:p14="http://schemas.microsoft.com/office/powerpoint/2010/main" val="5568358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Data Observation</a:t>
            </a:r>
            <a:endParaRPr lang="zh-TW" altLang="en-US" dirty="0"/>
          </a:p>
        </p:txBody>
      </p:sp>
      <p:sp>
        <p:nvSpPr>
          <p:cNvPr id="3" name="文字版面配置區 2"/>
          <p:cNvSpPr>
            <a:spLocks noGrp="1"/>
          </p:cNvSpPr>
          <p:nvPr>
            <p:ph type="body" idx="1"/>
          </p:nvPr>
        </p:nvSpPr>
        <p:spPr/>
        <p:txBody>
          <a:bodyPr/>
          <a:lstStyle/>
          <a:p>
            <a:pPr marL="146050" indent="0">
              <a:buNone/>
            </a:pPr>
            <a:r>
              <a:rPr lang="en-US" altLang="zh-TW" sz="1600" dirty="0" smtClean="0"/>
              <a:t>Using all data</a:t>
            </a:r>
          </a:p>
          <a:p>
            <a:pPr marL="146050" indent="0">
              <a:buNone/>
            </a:pPr>
            <a:endParaRPr lang="en-US" altLang="zh-TW" sz="1600" dirty="0" smtClean="0"/>
          </a:p>
          <a:p>
            <a:pPr>
              <a:buFontTx/>
              <a:buChar char="-"/>
            </a:pPr>
            <a:r>
              <a:rPr lang="en-US" altLang="zh-TW" sz="1600" dirty="0" smtClean="0"/>
              <a:t>We can obvious  see the price increment </a:t>
            </a:r>
          </a:p>
          <a:p>
            <a:pPr marL="146050" indent="0">
              <a:buNone/>
            </a:pPr>
            <a:r>
              <a:rPr lang="en-US" altLang="zh-TW" sz="1600" dirty="0"/>
              <a:t> </a:t>
            </a:r>
            <a:r>
              <a:rPr lang="en-US" altLang="zh-TW" sz="1600" dirty="0" smtClean="0"/>
              <a:t>       following by </a:t>
            </a:r>
            <a:r>
              <a:rPr lang="en-US" altLang="zh-TW" sz="1600" dirty="0" err="1" smtClean="0"/>
              <a:t>PowerPS</a:t>
            </a:r>
            <a:r>
              <a:rPr lang="en-US" altLang="zh-TW" sz="1600" dirty="0" smtClean="0"/>
              <a:t>.</a:t>
            </a:r>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20</a:t>
            </a:fld>
            <a:endParaRPr lang="zh-TW" altLang="en-US"/>
          </a:p>
        </p:txBody>
      </p:sp>
      <p:pic>
        <p:nvPicPr>
          <p:cNvPr id="5" name="圖片 4"/>
          <p:cNvPicPr>
            <a:picLocks noChangeAspect="1"/>
          </p:cNvPicPr>
          <p:nvPr/>
        </p:nvPicPr>
        <p:blipFill>
          <a:blip r:embed="rId2"/>
          <a:stretch>
            <a:fillRect/>
          </a:stretch>
        </p:blipFill>
        <p:spPr>
          <a:xfrm>
            <a:off x="6045556" y="1567550"/>
            <a:ext cx="2328319" cy="2911200"/>
          </a:xfrm>
          <a:prstGeom prst="rect">
            <a:avLst/>
          </a:prstGeom>
        </p:spPr>
      </p:pic>
      <p:sp>
        <p:nvSpPr>
          <p:cNvPr id="6" name="橢圓 5"/>
          <p:cNvSpPr/>
          <p:nvPr/>
        </p:nvSpPr>
        <p:spPr>
          <a:xfrm rot="1956845">
            <a:off x="6718804" y="2724904"/>
            <a:ext cx="547141" cy="153454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351436383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Data Observation</a:t>
            </a:r>
            <a:endParaRPr lang="zh-TW" altLang="en-US" dirty="0"/>
          </a:p>
        </p:txBody>
      </p:sp>
      <p:sp>
        <p:nvSpPr>
          <p:cNvPr id="3" name="文字版面配置區 2"/>
          <p:cNvSpPr>
            <a:spLocks noGrp="1"/>
          </p:cNvSpPr>
          <p:nvPr>
            <p:ph type="body" idx="1"/>
          </p:nvPr>
        </p:nvSpPr>
        <p:spPr/>
        <p:txBody>
          <a:bodyPr/>
          <a:lstStyle/>
          <a:p>
            <a:pPr marL="146050" indent="0">
              <a:buNone/>
            </a:pPr>
            <a:r>
              <a:rPr lang="en-US" altLang="zh-TW" sz="1600" dirty="0" smtClean="0"/>
              <a:t>Using all data</a:t>
            </a:r>
          </a:p>
          <a:p>
            <a:pPr marL="146050" indent="0">
              <a:buNone/>
            </a:pPr>
            <a:endParaRPr lang="en-US" altLang="zh-TW" sz="1600" dirty="0" smtClean="0"/>
          </a:p>
          <a:p>
            <a:pPr>
              <a:buFontTx/>
              <a:buChar char="-"/>
            </a:pPr>
            <a:r>
              <a:rPr lang="en-US" altLang="zh-TW" sz="1600" dirty="0" smtClean="0"/>
              <a:t>We can obvious  see the price increment </a:t>
            </a:r>
          </a:p>
          <a:p>
            <a:pPr marL="146050" indent="0">
              <a:buNone/>
            </a:pPr>
            <a:r>
              <a:rPr lang="en-US" altLang="zh-TW" sz="1600" dirty="0"/>
              <a:t> </a:t>
            </a:r>
            <a:r>
              <a:rPr lang="en-US" altLang="zh-TW" sz="1600" dirty="0" smtClean="0"/>
              <a:t>       following by </a:t>
            </a:r>
            <a:r>
              <a:rPr lang="en-US" altLang="zh-TW" sz="1600" dirty="0" err="1" smtClean="0"/>
              <a:t>PowerPS</a:t>
            </a:r>
            <a:r>
              <a:rPr lang="en-US" altLang="zh-TW" sz="1600" dirty="0" smtClean="0"/>
              <a:t>.</a:t>
            </a:r>
          </a:p>
          <a:p>
            <a:pPr>
              <a:buFontTx/>
              <a:buChar char="-"/>
            </a:pPr>
            <a:endParaRPr lang="en-US" altLang="zh-TW" sz="1600" dirty="0" smtClean="0"/>
          </a:p>
          <a:p>
            <a:pPr>
              <a:buFontTx/>
              <a:buChar char="-"/>
            </a:pPr>
            <a:r>
              <a:rPr lang="en-US" altLang="zh-TW" sz="1600" dirty="0" smtClean="0"/>
              <a:t>Because there are different brands and models,</a:t>
            </a:r>
          </a:p>
          <a:p>
            <a:pPr marL="146050" indent="0">
              <a:buNone/>
            </a:pPr>
            <a:r>
              <a:rPr lang="en-US" altLang="zh-TW" sz="1600" dirty="0" smtClean="0"/>
              <a:t>        some irregular plots would be produce.</a:t>
            </a:r>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21</a:t>
            </a:fld>
            <a:endParaRPr lang="zh-TW" altLang="en-US"/>
          </a:p>
        </p:txBody>
      </p:sp>
      <p:pic>
        <p:nvPicPr>
          <p:cNvPr id="5" name="圖片 4"/>
          <p:cNvPicPr>
            <a:picLocks noChangeAspect="1"/>
          </p:cNvPicPr>
          <p:nvPr/>
        </p:nvPicPr>
        <p:blipFill>
          <a:blip r:embed="rId2"/>
          <a:stretch>
            <a:fillRect/>
          </a:stretch>
        </p:blipFill>
        <p:spPr>
          <a:xfrm>
            <a:off x="6045556" y="1567550"/>
            <a:ext cx="2328319" cy="2911200"/>
          </a:xfrm>
          <a:prstGeom prst="rect">
            <a:avLst/>
          </a:prstGeom>
        </p:spPr>
      </p:pic>
      <p:sp>
        <p:nvSpPr>
          <p:cNvPr id="6" name="橢圓 5"/>
          <p:cNvSpPr/>
          <p:nvPr/>
        </p:nvSpPr>
        <p:spPr>
          <a:xfrm>
            <a:off x="7135318" y="3807502"/>
            <a:ext cx="1201082" cy="352269"/>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solidFill>
                <a:schemeClr val="accent6"/>
              </a:solidFill>
            </a:endParaRPr>
          </a:p>
        </p:txBody>
      </p:sp>
    </p:spTree>
    <p:extLst>
      <p:ext uri="{BB962C8B-B14F-4D97-AF65-F5344CB8AC3E}">
        <p14:creationId xmlns:p14="http://schemas.microsoft.com/office/powerpoint/2010/main" val="314238041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lvl="0"/>
            <a:r>
              <a:rPr lang="en-US" altLang="zh-TW" dirty="0"/>
              <a:t>Data Observation</a:t>
            </a:r>
            <a:endParaRPr dirty="0"/>
          </a:p>
        </p:txBody>
      </p:sp>
      <p:sp>
        <p:nvSpPr>
          <p:cNvPr id="184" name="Shape 184"/>
          <p:cNvSpPr txBox="1">
            <a:spLocks noGrp="1"/>
          </p:cNvSpPr>
          <p:nvPr>
            <p:ph type="body" idx="1"/>
          </p:nvPr>
        </p:nvSpPr>
        <p:spPr>
          <a:xfrm>
            <a:off x="1297500" y="1307850"/>
            <a:ext cx="7293900" cy="3472800"/>
          </a:xfrm>
          <a:prstGeom prst="rect">
            <a:avLst/>
          </a:prstGeom>
        </p:spPr>
        <p:txBody>
          <a:bodyPr wrap="square" lIns="91425" tIns="91425" rIns="91425" bIns="91425" anchor="t" anchorCtr="0">
            <a:noAutofit/>
          </a:bodyPr>
          <a:lstStyle/>
          <a:p>
            <a:pPr marL="457200" lvl="0" indent="-342900" rtl="0">
              <a:spcBef>
                <a:spcPts val="1000"/>
              </a:spcBef>
              <a:spcAft>
                <a:spcPts val="0"/>
              </a:spcAft>
              <a:buSzPts val="1800"/>
              <a:buAutoNum type="arabicParenR" startAt="4"/>
            </a:pPr>
            <a:r>
              <a:rPr lang="zh-TW" sz="1800" b="1" i="1" dirty="0"/>
              <a:t>notRepairedDamage  vs.  Price</a:t>
            </a:r>
            <a:endParaRPr sz="1800" b="1" i="1" dirty="0"/>
          </a:p>
          <a:p>
            <a:pPr marL="457200" lvl="0" indent="0" rtl="0">
              <a:lnSpc>
                <a:spcPct val="115000"/>
              </a:lnSpc>
              <a:spcBef>
                <a:spcPts val="1600"/>
              </a:spcBef>
              <a:spcAft>
                <a:spcPts val="0"/>
              </a:spcAft>
              <a:buNone/>
            </a:pPr>
            <a:r>
              <a:rPr lang="zh-TW" sz="1600" dirty="0"/>
              <a:t>			</a:t>
            </a:r>
            <a:endParaRPr sz="1600" dirty="0"/>
          </a:p>
          <a:p>
            <a:pPr marL="457200" lvl="0" indent="0" rtl="0">
              <a:spcBef>
                <a:spcPts val="1000"/>
              </a:spcBef>
              <a:spcAft>
                <a:spcPts val="0"/>
              </a:spcAft>
              <a:buNone/>
            </a:pPr>
            <a:r>
              <a:rPr lang="zh-TW" sz="1400" dirty="0"/>
              <a:t>				</a:t>
            </a:r>
            <a:endParaRPr sz="1400" dirty="0"/>
          </a:p>
          <a:p>
            <a:pPr marL="0" lvl="0" indent="0" rtl="0">
              <a:spcBef>
                <a:spcPts val="1600"/>
              </a:spcBef>
              <a:spcAft>
                <a:spcPts val="1600"/>
              </a:spcAft>
              <a:buNone/>
            </a:pPr>
            <a:endParaRPr sz="1800" b="1" i="1" dirty="0"/>
          </a:p>
        </p:txBody>
      </p:sp>
      <p:sp>
        <p:nvSpPr>
          <p:cNvPr id="185" name="Shape 18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rtl="0">
              <a:spcBef>
                <a:spcPts val="0"/>
              </a:spcBef>
              <a:spcAft>
                <a:spcPts val="0"/>
              </a:spcAft>
              <a:buNone/>
            </a:pPr>
            <a:fld id="{00000000-1234-1234-1234-123412341234}" type="slidenum">
              <a:rPr lang="en-US" altLang="zh-TW"/>
              <a:t>22</a:t>
            </a:fld>
            <a:endParaRPr/>
          </a:p>
        </p:txBody>
      </p:sp>
      <p:pic>
        <p:nvPicPr>
          <p:cNvPr id="8" name="Shape 150"/>
          <p:cNvPicPr preferRelativeResize="0"/>
          <p:nvPr/>
        </p:nvPicPr>
        <p:blipFill rotWithShape="1">
          <a:blip r:embed="rId3">
            <a:alphaModFix/>
          </a:blip>
          <a:srcRect t="-11644" b="-7786"/>
          <a:stretch/>
        </p:blipFill>
        <p:spPr>
          <a:xfrm>
            <a:off x="5822247" y="2376755"/>
            <a:ext cx="1870354" cy="914100"/>
          </a:xfrm>
          <a:prstGeom prst="rect">
            <a:avLst/>
          </a:prstGeom>
          <a:noFill/>
          <a:ln>
            <a:noFill/>
          </a:ln>
        </p:spPr>
      </p:pic>
      <p:sp>
        <p:nvSpPr>
          <p:cNvPr id="9" name="Shape 152"/>
          <p:cNvSpPr/>
          <p:nvPr/>
        </p:nvSpPr>
        <p:spPr>
          <a:xfrm>
            <a:off x="4250550" y="2611806"/>
            <a:ext cx="1418400" cy="444000"/>
          </a:xfrm>
          <a:prstGeom prst="lef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pic>
        <p:nvPicPr>
          <p:cNvPr id="10" name="Shape 183"/>
          <p:cNvPicPr preferRelativeResize="0"/>
          <p:nvPr/>
        </p:nvPicPr>
        <p:blipFill>
          <a:blip r:embed="rId4">
            <a:alphaModFix/>
          </a:blip>
          <a:stretch>
            <a:fillRect/>
          </a:stretch>
        </p:blipFill>
        <p:spPr>
          <a:xfrm>
            <a:off x="1535961" y="2376755"/>
            <a:ext cx="2396400" cy="914100"/>
          </a:xfrm>
          <a:prstGeom prst="rect">
            <a:avLst/>
          </a:prstGeom>
          <a:noFill/>
          <a:ln>
            <a:noFill/>
          </a:ln>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lvl="0"/>
            <a:r>
              <a:rPr lang="en-US" altLang="zh-TW" dirty="0"/>
              <a:t>Data Observation</a:t>
            </a:r>
            <a:endParaRPr dirty="0"/>
          </a:p>
        </p:txBody>
      </p:sp>
      <p:sp>
        <p:nvSpPr>
          <p:cNvPr id="184" name="Shape 184"/>
          <p:cNvSpPr txBox="1">
            <a:spLocks noGrp="1"/>
          </p:cNvSpPr>
          <p:nvPr>
            <p:ph type="body" idx="1"/>
          </p:nvPr>
        </p:nvSpPr>
        <p:spPr>
          <a:xfrm>
            <a:off x="1297500" y="1307850"/>
            <a:ext cx="7293900" cy="3472800"/>
          </a:xfrm>
          <a:prstGeom prst="rect">
            <a:avLst/>
          </a:prstGeom>
        </p:spPr>
        <p:txBody>
          <a:bodyPr wrap="square" lIns="91425" tIns="91425" rIns="91425" bIns="91425" anchor="t" anchorCtr="0">
            <a:noAutofit/>
          </a:bodyPr>
          <a:lstStyle/>
          <a:p>
            <a:pPr marL="158750" indent="0">
              <a:buNone/>
            </a:pPr>
            <a:r>
              <a:rPr lang="en-US" altLang="zh-TW" sz="1600" dirty="0" smtClean="0"/>
              <a:t>We take </a:t>
            </a:r>
          </a:p>
          <a:p>
            <a:pPr marL="158750" indent="0">
              <a:buNone/>
            </a:pPr>
            <a:endParaRPr lang="en-US" altLang="zh-TW" sz="1600" dirty="0" smtClean="0"/>
          </a:p>
          <a:p>
            <a:pPr marL="114300" lvl="0" indent="0" rtl="0">
              <a:spcBef>
                <a:spcPts val="1000"/>
              </a:spcBef>
              <a:spcAft>
                <a:spcPts val="0"/>
              </a:spcAft>
              <a:buSzPts val="1800"/>
              <a:buNone/>
            </a:pPr>
            <a:r>
              <a:rPr lang="en-US" sz="1600" dirty="0"/>
              <a:t> </a:t>
            </a:r>
            <a:r>
              <a:rPr lang="zh-TW" altLang="en-US" sz="1600" dirty="0" smtClean="0"/>
              <a:t>     </a:t>
            </a:r>
            <a:r>
              <a:rPr lang="en-US" sz="1600" dirty="0" smtClean="0"/>
              <a:t>Porsche			: which has the highest mean price </a:t>
            </a:r>
          </a:p>
          <a:p>
            <a:pPr marL="114300" lvl="0" indent="0" rtl="0">
              <a:spcBef>
                <a:spcPts val="1000"/>
              </a:spcBef>
              <a:spcAft>
                <a:spcPts val="0"/>
              </a:spcAft>
              <a:buSzPts val="1800"/>
              <a:buNone/>
            </a:pPr>
            <a:r>
              <a:rPr lang="en-US" sz="1600" dirty="0" smtClean="0"/>
              <a:t>     </a:t>
            </a:r>
          </a:p>
          <a:p>
            <a:pPr marL="114300" lvl="0" indent="0" rtl="0">
              <a:spcBef>
                <a:spcPts val="1000"/>
              </a:spcBef>
              <a:spcAft>
                <a:spcPts val="0"/>
              </a:spcAft>
              <a:buSzPts val="1800"/>
              <a:buNone/>
            </a:pPr>
            <a:endParaRPr lang="en-US" sz="1600" dirty="0"/>
          </a:p>
          <a:p>
            <a:pPr marL="114300" lvl="0" indent="0" rtl="0">
              <a:spcBef>
                <a:spcPts val="1000"/>
              </a:spcBef>
              <a:spcAft>
                <a:spcPts val="0"/>
              </a:spcAft>
              <a:buSzPts val="1800"/>
              <a:buNone/>
            </a:pPr>
            <a:r>
              <a:rPr lang="en-US" sz="1600" dirty="0" smtClean="0"/>
              <a:t>     </a:t>
            </a:r>
            <a:r>
              <a:rPr lang="en-US" sz="1600" dirty="0" smtClean="0"/>
              <a:t>Daewoo 			: which has the lowest mean price</a:t>
            </a:r>
          </a:p>
          <a:p>
            <a:pPr marL="114300" lvl="0" indent="0" rtl="0">
              <a:spcBef>
                <a:spcPts val="1000"/>
              </a:spcBef>
              <a:spcAft>
                <a:spcPts val="0"/>
              </a:spcAft>
              <a:buSzPts val="1800"/>
              <a:buNone/>
            </a:pPr>
            <a:endParaRPr lang="en-US" sz="1600" dirty="0"/>
          </a:p>
          <a:p>
            <a:pPr marL="114300" lvl="0" indent="0" rtl="0">
              <a:spcBef>
                <a:spcPts val="1000"/>
              </a:spcBef>
              <a:spcAft>
                <a:spcPts val="0"/>
              </a:spcAft>
              <a:buSzPts val="1800"/>
              <a:buNone/>
            </a:pPr>
            <a:r>
              <a:rPr lang="zh-TW" altLang="en-US" sz="1600" dirty="0" smtClean="0"/>
              <a:t>     </a:t>
            </a:r>
            <a:r>
              <a:rPr lang="en-US" altLang="zh-TW" sz="1600" dirty="0" smtClean="0"/>
              <a:t>	</a:t>
            </a:r>
          </a:p>
          <a:p>
            <a:pPr marL="114300" lvl="0" indent="0" rtl="0">
              <a:spcBef>
                <a:spcPts val="1000"/>
              </a:spcBef>
              <a:spcAft>
                <a:spcPts val="0"/>
              </a:spcAft>
              <a:buSzPts val="1800"/>
              <a:buNone/>
            </a:pPr>
            <a:r>
              <a:rPr lang="en-US" sz="1600" dirty="0" smtClean="0"/>
              <a:t>          … to do comparison in </a:t>
            </a:r>
            <a:r>
              <a:rPr lang="en-US" sz="1600" dirty="0" err="1" smtClean="0"/>
              <a:t>NotRepairedDamage</a:t>
            </a:r>
            <a:r>
              <a:rPr lang="en-US" sz="1600" dirty="0" smtClean="0"/>
              <a:t> attribute.</a:t>
            </a:r>
            <a:endParaRPr sz="1600" dirty="0"/>
          </a:p>
          <a:p>
            <a:pPr marL="457200" lvl="0" indent="0" rtl="0">
              <a:spcBef>
                <a:spcPts val="1000"/>
              </a:spcBef>
              <a:spcAft>
                <a:spcPts val="0"/>
              </a:spcAft>
              <a:buNone/>
            </a:pPr>
            <a:r>
              <a:rPr lang="zh-TW" sz="1400" dirty="0"/>
              <a:t>				</a:t>
            </a:r>
            <a:endParaRPr sz="1400" dirty="0"/>
          </a:p>
          <a:p>
            <a:pPr marL="0" lvl="0" indent="0" rtl="0">
              <a:spcBef>
                <a:spcPts val="1600"/>
              </a:spcBef>
              <a:spcAft>
                <a:spcPts val="1600"/>
              </a:spcAft>
              <a:buNone/>
            </a:pPr>
            <a:endParaRPr sz="1800" b="1" i="1" dirty="0"/>
          </a:p>
        </p:txBody>
      </p:sp>
      <p:sp>
        <p:nvSpPr>
          <p:cNvPr id="185" name="Shape 18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rtl="0">
              <a:spcBef>
                <a:spcPts val="0"/>
              </a:spcBef>
              <a:spcAft>
                <a:spcPts val="0"/>
              </a:spcAft>
              <a:buNone/>
            </a:pPr>
            <a:fld id="{00000000-1234-1234-1234-123412341234}" type="slidenum">
              <a:rPr lang="en-US" altLang="zh-TW"/>
              <a:t>23</a:t>
            </a:fld>
            <a:endParaRPr/>
          </a:p>
        </p:txBody>
      </p:sp>
      <p:pic>
        <p:nvPicPr>
          <p:cNvPr id="2050" name="Picture 2" descr="「Daewoo logo」的圖片搜尋結果"/>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99653" y="2879248"/>
            <a:ext cx="1737901" cy="977569"/>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porsche logo」的圖片搜尋結果"/>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767117" y="1530213"/>
            <a:ext cx="2002971" cy="112667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633746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文字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24</a:t>
            </a:fld>
            <a:endParaRPr lang="zh-TW" altLang="en-US"/>
          </a:p>
        </p:txBody>
      </p:sp>
      <p:pic>
        <p:nvPicPr>
          <p:cNvPr id="7" name="圖片 6"/>
          <p:cNvPicPr>
            <a:picLocks noChangeAspect="1"/>
          </p:cNvPicPr>
          <p:nvPr/>
        </p:nvPicPr>
        <p:blipFill>
          <a:blip r:embed="rId2"/>
          <a:stretch>
            <a:fillRect/>
          </a:stretch>
        </p:blipFill>
        <p:spPr>
          <a:xfrm>
            <a:off x="7748" y="332900"/>
            <a:ext cx="9132029" cy="4580063"/>
          </a:xfrm>
          <a:prstGeom prst="rect">
            <a:avLst/>
          </a:prstGeom>
        </p:spPr>
      </p:pic>
      <p:sp>
        <p:nvSpPr>
          <p:cNvPr id="5" name="橢圓 4"/>
          <p:cNvSpPr/>
          <p:nvPr/>
        </p:nvSpPr>
        <p:spPr>
          <a:xfrm>
            <a:off x="6086007" y="502170"/>
            <a:ext cx="682053" cy="5096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橢圓 7"/>
          <p:cNvSpPr/>
          <p:nvPr/>
        </p:nvSpPr>
        <p:spPr>
          <a:xfrm>
            <a:off x="2295993" y="4228784"/>
            <a:ext cx="682053" cy="509666"/>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099533597"/>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文字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25</a:t>
            </a:fld>
            <a:endParaRPr lang="zh-TW" altLang="en-US"/>
          </a:p>
        </p:txBody>
      </p:sp>
      <p:pic>
        <p:nvPicPr>
          <p:cNvPr id="5" name="圖片 4"/>
          <p:cNvPicPr>
            <a:picLocks noChangeAspect="1"/>
          </p:cNvPicPr>
          <p:nvPr/>
        </p:nvPicPr>
        <p:blipFill>
          <a:blip r:embed="rId2"/>
          <a:stretch>
            <a:fillRect/>
          </a:stretch>
        </p:blipFill>
        <p:spPr>
          <a:xfrm>
            <a:off x="0" y="213907"/>
            <a:ext cx="9144000" cy="4779693"/>
          </a:xfrm>
          <a:prstGeom prst="rect">
            <a:avLst/>
          </a:prstGeom>
        </p:spPr>
      </p:pic>
      <p:pic>
        <p:nvPicPr>
          <p:cNvPr id="6" name="圖片 5"/>
          <p:cNvPicPr>
            <a:picLocks noChangeAspect="1"/>
          </p:cNvPicPr>
          <p:nvPr/>
        </p:nvPicPr>
        <p:blipFill>
          <a:blip r:embed="rId3"/>
          <a:stretch>
            <a:fillRect/>
          </a:stretch>
        </p:blipFill>
        <p:spPr>
          <a:xfrm>
            <a:off x="876839" y="740873"/>
            <a:ext cx="841321" cy="566977"/>
          </a:xfrm>
          <a:prstGeom prst="rect">
            <a:avLst/>
          </a:prstGeom>
        </p:spPr>
      </p:pic>
    </p:spTree>
    <p:extLst>
      <p:ext uri="{BB962C8B-B14F-4D97-AF65-F5344CB8AC3E}">
        <p14:creationId xmlns:p14="http://schemas.microsoft.com/office/powerpoint/2010/main" val="144580256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文字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26</a:t>
            </a:fld>
            <a:endParaRPr lang="zh-TW" altLang="en-US"/>
          </a:p>
        </p:txBody>
      </p:sp>
      <p:pic>
        <p:nvPicPr>
          <p:cNvPr id="7" name="圖片 6"/>
          <p:cNvPicPr>
            <a:picLocks noChangeAspect="1"/>
          </p:cNvPicPr>
          <p:nvPr/>
        </p:nvPicPr>
        <p:blipFill>
          <a:blip r:embed="rId2"/>
          <a:stretch>
            <a:fillRect/>
          </a:stretch>
        </p:blipFill>
        <p:spPr>
          <a:xfrm>
            <a:off x="0" y="140797"/>
            <a:ext cx="9144000" cy="4875288"/>
          </a:xfrm>
          <a:prstGeom prst="rect">
            <a:avLst/>
          </a:prstGeom>
        </p:spPr>
      </p:pic>
      <p:pic>
        <p:nvPicPr>
          <p:cNvPr id="13" name="圖片 12"/>
          <p:cNvPicPr>
            <a:picLocks noChangeAspect="1"/>
          </p:cNvPicPr>
          <p:nvPr/>
        </p:nvPicPr>
        <p:blipFill>
          <a:blip r:embed="rId3"/>
          <a:stretch>
            <a:fillRect/>
          </a:stretch>
        </p:blipFill>
        <p:spPr>
          <a:xfrm>
            <a:off x="876839" y="740873"/>
            <a:ext cx="841321" cy="566977"/>
          </a:xfrm>
          <a:prstGeom prst="rect">
            <a:avLst/>
          </a:prstGeom>
        </p:spPr>
      </p:pic>
    </p:spTree>
    <p:extLst>
      <p:ext uri="{BB962C8B-B14F-4D97-AF65-F5344CB8AC3E}">
        <p14:creationId xmlns:p14="http://schemas.microsoft.com/office/powerpoint/2010/main" val="26903451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lvl="0"/>
            <a:r>
              <a:rPr lang="en-US" altLang="zh-TW" dirty="0"/>
              <a:t>Data </a:t>
            </a:r>
            <a:r>
              <a:rPr lang="en-US" altLang="zh-TW" dirty="0" smtClean="0"/>
              <a:t>Observation</a:t>
            </a:r>
            <a:endParaRPr dirty="0"/>
          </a:p>
        </p:txBody>
      </p:sp>
      <p:sp>
        <p:nvSpPr>
          <p:cNvPr id="184" name="Shape 184"/>
          <p:cNvSpPr txBox="1">
            <a:spLocks noGrp="1"/>
          </p:cNvSpPr>
          <p:nvPr>
            <p:ph type="body" idx="1"/>
          </p:nvPr>
        </p:nvSpPr>
        <p:spPr>
          <a:xfrm>
            <a:off x="1297500" y="1307850"/>
            <a:ext cx="7293900" cy="3472800"/>
          </a:xfrm>
          <a:prstGeom prst="rect">
            <a:avLst/>
          </a:prstGeom>
        </p:spPr>
        <p:txBody>
          <a:bodyPr wrap="square" lIns="91425" tIns="91425" rIns="91425" bIns="91425" anchor="t" anchorCtr="0">
            <a:noAutofit/>
          </a:bodyPr>
          <a:lstStyle/>
          <a:p>
            <a:pPr marL="158750" indent="0">
              <a:buNone/>
            </a:pPr>
            <a:r>
              <a:rPr lang="en-US" altLang="zh-TW" sz="1600" dirty="0" smtClean="0"/>
              <a:t>-      We can see that  blue points are more than red points.</a:t>
            </a:r>
            <a:endParaRPr lang="en-US" altLang="zh-TW" sz="1600" dirty="0"/>
          </a:p>
          <a:p>
            <a:pPr marL="158750" indent="0">
              <a:buNone/>
            </a:pPr>
            <a:r>
              <a:rPr lang="en-US" altLang="zh-TW" sz="1600" dirty="0"/>
              <a:t> </a:t>
            </a:r>
            <a:r>
              <a:rPr lang="en-US" altLang="zh-TW" sz="1600" dirty="0" smtClean="0"/>
              <a:t>       </a:t>
            </a:r>
            <a:r>
              <a:rPr lang="zh-TW" altLang="en-US" sz="1600" dirty="0" smtClean="0"/>
              <a:t>→ </a:t>
            </a:r>
            <a:r>
              <a:rPr lang="en-US" altLang="zh-TW" sz="1600" dirty="0" smtClean="0"/>
              <a:t>It means used cars are usually repaired  damage by the seller.</a:t>
            </a:r>
          </a:p>
          <a:p>
            <a:pPr marL="158750" indent="0">
              <a:buNone/>
            </a:pPr>
            <a:endParaRPr lang="en-US" sz="1600" dirty="0"/>
          </a:p>
          <a:p>
            <a:pPr marL="158750" indent="0">
              <a:buNone/>
            </a:pPr>
            <a:r>
              <a:rPr lang="en-US" sz="1600" dirty="0" smtClean="0"/>
              <a:t>-      Looking at the scatter plot, we can know that</a:t>
            </a:r>
          </a:p>
          <a:p>
            <a:pPr marL="158750" indent="0">
              <a:buNone/>
            </a:pPr>
            <a:r>
              <a:rPr lang="en-US" sz="1600" dirty="0" smtClean="0"/>
              <a:t>	… cars which are repaired have higher price than those are not.</a:t>
            </a:r>
          </a:p>
          <a:p>
            <a:pPr marL="158750" indent="0">
              <a:buNone/>
            </a:pPr>
            <a:endParaRPr lang="en-US" sz="1600" dirty="0" smtClean="0"/>
          </a:p>
          <a:p>
            <a:pPr marL="444500" indent="-285750">
              <a:buFontTx/>
              <a:buChar char="-"/>
            </a:pPr>
            <a:r>
              <a:rPr lang="en-US" sz="1600" dirty="0" smtClean="0"/>
              <a:t>Consumers also can evaluate  </a:t>
            </a:r>
            <a:r>
              <a:rPr lang="en-US" sz="1600" dirty="0" smtClean="0"/>
              <a:t>whether</a:t>
            </a:r>
            <a:r>
              <a:rPr lang="en-US" sz="1600" dirty="0" smtClean="0"/>
              <a:t> repairing  themselves can cost less   money than buying a already repaired car.</a:t>
            </a:r>
          </a:p>
          <a:p>
            <a:pPr marL="444500" indent="-285750">
              <a:buFontTx/>
              <a:buChar char="-"/>
            </a:pPr>
            <a:endParaRPr lang="en-US" sz="1600" dirty="0"/>
          </a:p>
          <a:p>
            <a:pPr marL="444500" indent="-285750">
              <a:buFontTx/>
              <a:buChar char="-"/>
            </a:pPr>
            <a:r>
              <a:rPr lang="en-US" sz="1600" dirty="0" smtClean="0"/>
              <a:t>Again, some repaired </a:t>
            </a:r>
            <a:r>
              <a:rPr lang="en-US" sz="1600" smtClean="0"/>
              <a:t>cars may seem </a:t>
            </a:r>
            <a:r>
              <a:rPr lang="en-US" sz="1600" dirty="0" smtClean="0"/>
              <a:t>like having the same price as not repaired cars because of different models. </a:t>
            </a:r>
            <a:endParaRPr sz="1600" dirty="0"/>
          </a:p>
        </p:txBody>
      </p:sp>
      <p:sp>
        <p:nvSpPr>
          <p:cNvPr id="185" name="Shape 185"/>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rtl="0">
              <a:spcBef>
                <a:spcPts val="0"/>
              </a:spcBef>
              <a:spcAft>
                <a:spcPts val="0"/>
              </a:spcAft>
              <a:buNone/>
            </a:pPr>
            <a:fld id="{00000000-1234-1234-1234-123412341234}" type="slidenum">
              <a:rPr lang="en-US" altLang="zh-TW"/>
              <a:t>27</a:t>
            </a:fld>
            <a:endParaRPr/>
          </a:p>
        </p:txBody>
      </p:sp>
    </p:spTree>
    <p:extLst>
      <p:ext uri="{BB962C8B-B14F-4D97-AF65-F5344CB8AC3E}">
        <p14:creationId xmlns:p14="http://schemas.microsoft.com/office/powerpoint/2010/main" val="268605989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Shape 190"/>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a:t>Mining Tasks - Model Prediction</a:t>
            </a:r>
            <a:endParaRPr/>
          </a:p>
        </p:txBody>
      </p:sp>
      <p:pic>
        <p:nvPicPr>
          <p:cNvPr id="191" name="Shape 191"/>
          <p:cNvPicPr preferRelativeResize="0"/>
          <p:nvPr/>
        </p:nvPicPr>
        <p:blipFill>
          <a:blip r:embed="rId3">
            <a:alphaModFix/>
          </a:blip>
          <a:stretch>
            <a:fillRect/>
          </a:stretch>
        </p:blipFill>
        <p:spPr>
          <a:xfrm>
            <a:off x="6153250" y="3964850"/>
            <a:ext cx="2552525" cy="973650"/>
          </a:xfrm>
          <a:prstGeom prst="rect">
            <a:avLst/>
          </a:prstGeom>
          <a:noFill/>
          <a:ln>
            <a:noFill/>
          </a:ln>
        </p:spPr>
      </p:pic>
      <p:sp>
        <p:nvSpPr>
          <p:cNvPr id="192" name="Shape 192"/>
          <p:cNvSpPr txBox="1">
            <a:spLocks noGrp="1"/>
          </p:cNvSpPr>
          <p:nvPr>
            <p:ph type="body" idx="1"/>
          </p:nvPr>
        </p:nvSpPr>
        <p:spPr>
          <a:xfrm>
            <a:off x="1297500" y="1307850"/>
            <a:ext cx="7038900" cy="22953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sz="1600"/>
              <a:t>Predicting price from some features in the data set, also may emphasize the weight of several obvious attributes (especially </a:t>
            </a:r>
            <a:r>
              <a:rPr lang="zh-TW" sz="1600" i="1" u="sng"/>
              <a:t>brand</a:t>
            </a:r>
            <a:r>
              <a:rPr lang="zh-TW" sz="1600"/>
              <a:t>, </a:t>
            </a:r>
            <a:r>
              <a:rPr lang="zh-TW" sz="1600" i="1" u="sng"/>
              <a:t>model</a:t>
            </a:r>
            <a:r>
              <a:rPr lang="zh-TW" sz="1600"/>
              <a:t>, </a:t>
            </a:r>
            <a:r>
              <a:rPr lang="zh-TW" sz="1600" i="1" u="sng"/>
              <a:t>powerPS</a:t>
            </a:r>
            <a:r>
              <a:rPr lang="zh-TW" sz="1600"/>
              <a:t> and </a:t>
            </a:r>
            <a:r>
              <a:rPr lang="zh-TW" sz="1600" i="1" u="sng"/>
              <a:t>notRepairedDamage</a:t>
            </a:r>
            <a:r>
              <a:rPr lang="zh-TW" sz="1600"/>
              <a:t>, which may influence the customers’ willingness to buy the car) to compare the importance of these attributes.	</a:t>
            </a:r>
            <a:endParaRPr sz="1600"/>
          </a:p>
          <a:p>
            <a:pPr marL="0" lvl="0" indent="0" rtl="0">
              <a:spcBef>
                <a:spcPts val="1000"/>
              </a:spcBef>
              <a:spcAft>
                <a:spcPts val="1600"/>
              </a:spcAft>
              <a:buNone/>
            </a:pPr>
            <a:endParaRPr sz="1800" b="1" i="1"/>
          </a:p>
        </p:txBody>
      </p:sp>
      <p:sp>
        <p:nvSpPr>
          <p:cNvPr id="193" name="Shape 193"/>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rtl="0">
              <a:spcBef>
                <a:spcPts val="0"/>
              </a:spcBef>
              <a:spcAft>
                <a:spcPts val="0"/>
              </a:spcAft>
              <a:buNone/>
            </a:pPr>
            <a:fld id="{00000000-1234-1234-1234-123412341234}" type="slidenum">
              <a:rPr lang="en-US" altLang="zh-TW"/>
              <a:t>28</a:t>
            </a:fld>
            <a:endParaRPr/>
          </a:p>
        </p:txBody>
      </p:sp>
      <p:pic>
        <p:nvPicPr>
          <p:cNvPr id="194" name="Shape 194"/>
          <p:cNvPicPr preferRelativeResize="0"/>
          <p:nvPr/>
        </p:nvPicPr>
        <p:blipFill rotWithShape="1">
          <a:blip r:embed="rId4">
            <a:alphaModFix/>
          </a:blip>
          <a:srcRect l="6688" t="15794" r="6566" b="6359"/>
          <a:stretch/>
        </p:blipFill>
        <p:spPr>
          <a:xfrm>
            <a:off x="239525" y="3817450"/>
            <a:ext cx="1904524" cy="1121050"/>
          </a:xfrm>
          <a:prstGeom prst="rect">
            <a:avLst/>
          </a:prstGeom>
          <a:noFill/>
          <a:ln>
            <a:noFill/>
          </a:ln>
        </p:spPr>
      </p:pic>
      <p:pic>
        <p:nvPicPr>
          <p:cNvPr id="195" name="Shape 195"/>
          <p:cNvPicPr preferRelativeResize="0"/>
          <p:nvPr/>
        </p:nvPicPr>
        <p:blipFill>
          <a:blip r:embed="rId5">
            <a:alphaModFix/>
          </a:blip>
          <a:stretch>
            <a:fillRect/>
          </a:stretch>
        </p:blipFill>
        <p:spPr>
          <a:xfrm>
            <a:off x="2409187" y="3759675"/>
            <a:ext cx="2133000" cy="1154150"/>
          </a:xfrm>
          <a:prstGeom prst="rect">
            <a:avLst/>
          </a:prstGeom>
          <a:noFill/>
          <a:ln>
            <a:noFill/>
          </a:ln>
        </p:spPr>
      </p:pic>
      <p:pic>
        <p:nvPicPr>
          <p:cNvPr id="196" name="Shape 196"/>
          <p:cNvPicPr preferRelativeResize="0"/>
          <p:nvPr/>
        </p:nvPicPr>
        <p:blipFill rotWithShape="1">
          <a:blip r:embed="rId6">
            <a:alphaModFix/>
          </a:blip>
          <a:srcRect l="12786" t="10541" r="14891" b="10557"/>
          <a:stretch/>
        </p:blipFill>
        <p:spPr>
          <a:xfrm>
            <a:off x="4807313" y="3735000"/>
            <a:ext cx="1103200" cy="1203500"/>
          </a:xfrm>
          <a:prstGeom prst="rect">
            <a:avLst/>
          </a:prstGeom>
          <a:noFill/>
          <a:ln>
            <a:noFill/>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Shape 208"/>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a:spcBef>
                <a:spcPts val="0"/>
              </a:spcBef>
              <a:spcAft>
                <a:spcPts val="0"/>
              </a:spcAft>
              <a:buNone/>
            </a:pPr>
            <a:r>
              <a:rPr lang="zh-TW"/>
              <a:t>Existing Works</a:t>
            </a:r>
            <a:endParaRPr/>
          </a:p>
          <a:p>
            <a:pPr marL="0" lvl="0" indent="0" rtl="0">
              <a:spcBef>
                <a:spcPts val="0"/>
              </a:spcBef>
              <a:spcAft>
                <a:spcPts val="0"/>
              </a:spcAft>
              <a:buNone/>
            </a:pPr>
            <a:endParaRPr/>
          </a:p>
        </p:txBody>
      </p:sp>
      <p:sp>
        <p:nvSpPr>
          <p:cNvPr id="209" name="Shape 209"/>
          <p:cNvSpPr txBox="1">
            <a:spLocks noGrp="1"/>
          </p:cNvSpPr>
          <p:nvPr>
            <p:ph type="body" idx="1"/>
          </p:nvPr>
        </p:nvSpPr>
        <p:spPr>
          <a:xfrm>
            <a:off x="1297500" y="1567550"/>
            <a:ext cx="7038900" cy="29112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sz="1800"/>
              <a:t>Pudaruth (2014) </a:t>
            </a:r>
            <a:r>
              <a:rPr lang="zh-TW" sz="1200"/>
              <a:t>[1]</a:t>
            </a:r>
            <a:r>
              <a:rPr lang="zh-TW" sz="1800"/>
              <a:t> </a:t>
            </a:r>
            <a:endParaRPr sz="1800"/>
          </a:p>
          <a:p>
            <a:pPr marL="457200" lvl="0" indent="-330200" rtl="0">
              <a:spcBef>
                <a:spcPts val="1000"/>
              </a:spcBef>
              <a:spcAft>
                <a:spcPts val="0"/>
              </a:spcAft>
              <a:buSzPts val="1600"/>
              <a:buChar char="●"/>
            </a:pPr>
            <a:r>
              <a:rPr lang="zh-TW" sz="1600"/>
              <a:t>Use different techniques like </a:t>
            </a:r>
            <a:r>
              <a:rPr lang="zh-TW" sz="1600" u="sng">
                <a:solidFill>
                  <a:srgbClr val="FFFFFF"/>
                </a:solidFill>
              </a:rPr>
              <a:t>multiple linear regression analysis</a:t>
            </a:r>
            <a:r>
              <a:rPr lang="zh-TW" sz="1600"/>
              <a:t>, </a:t>
            </a:r>
            <a:r>
              <a:rPr lang="zh-TW" sz="1600" u="sng"/>
              <a:t>K-nearest neighbors</a:t>
            </a:r>
            <a:r>
              <a:rPr lang="zh-TW" sz="1600"/>
              <a:t>, </a:t>
            </a:r>
            <a:r>
              <a:rPr lang="zh-TW" sz="1600" u="sng"/>
              <a:t>Naïve Bayes</a:t>
            </a:r>
            <a:r>
              <a:rPr lang="zh-TW" sz="1600"/>
              <a:t> and </a:t>
            </a:r>
            <a:r>
              <a:rPr lang="zh-TW" sz="1600" u="sng"/>
              <a:t>decision trees</a:t>
            </a:r>
            <a:r>
              <a:rPr lang="zh-TW" sz="1600"/>
              <a:t> to investigate the application of supervised machine learning techniques to predict the price of used cars.</a:t>
            </a:r>
            <a:endParaRPr sz="1600"/>
          </a:p>
          <a:p>
            <a:pPr marL="457200" lvl="0" indent="-330200" rtl="0">
              <a:spcBef>
                <a:spcPts val="1000"/>
              </a:spcBef>
              <a:spcAft>
                <a:spcPts val="1000"/>
              </a:spcAft>
              <a:buSzPts val="1600"/>
              <a:buChar char="●"/>
            </a:pPr>
            <a:r>
              <a:rPr lang="zh-TW" sz="1600"/>
              <a:t>Main limitation: low number of records have been used.</a:t>
            </a:r>
            <a:endParaRPr sz="1600"/>
          </a:p>
        </p:txBody>
      </p:sp>
      <p:sp>
        <p:nvSpPr>
          <p:cNvPr id="210" name="Shape 21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en-US" altLang="zh-TW"/>
              <a:t>29</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Shape 141"/>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a:spcBef>
                <a:spcPts val="0"/>
              </a:spcBef>
              <a:spcAft>
                <a:spcPts val="0"/>
              </a:spcAft>
              <a:buNone/>
            </a:pPr>
            <a:r>
              <a:rPr lang="zh-TW"/>
              <a:t>OUTLINE</a:t>
            </a:r>
            <a:endParaRPr/>
          </a:p>
        </p:txBody>
      </p:sp>
      <p:sp>
        <p:nvSpPr>
          <p:cNvPr id="142" name="Shape 142"/>
          <p:cNvSpPr txBox="1">
            <a:spLocks noGrp="1"/>
          </p:cNvSpPr>
          <p:nvPr>
            <p:ph type="body" idx="1"/>
          </p:nvPr>
        </p:nvSpPr>
        <p:spPr>
          <a:xfrm>
            <a:off x="1297500" y="1567550"/>
            <a:ext cx="7038900" cy="2911200"/>
          </a:xfrm>
          <a:prstGeom prst="rect">
            <a:avLst/>
          </a:prstGeom>
        </p:spPr>
        <p:txBody>
          <a:bodyPr wrap="square" lIns="91425" tIns="91425" rIns="91425" bIns="91425" anchor="t" anchorCtr="0">
            <a:noAutofit/>
          </a:bodyPr>
          <a:lstStyle/>
          <a:p>
            <a:pPr marL="285750" indent="-285750"/>
            <a:r>
              <a:rPr lang="en-US" altLang="zh-TW" sz="1400" dirty="0" smtClean="0"/>
              <a:t>Introduction</a:t>
            </a:r>
          </a:p>
          <a:p>
            <a:pPr marL="285750" indent="-285750"/>
            <a:r>
              <a:rPr lang="en-US" altLang="zh-TW" sz="1400" dirty="0" smtClean="0"/>
              <a:t>Problem Definition</a:t>
            </a:r>
            <a:endParaRPr lang="en-US" altLang="zh-TW" sz="1400" dirty="0"/>
          </a:p>
          <a:p>
            <a:pPr marL="742950" lvl="1" indent="-285750"/>
            <a:r>
              <a:rPr lang="zh-TW" sz="1200" dirty="0" smtClean="0"/>
              <a:t>Data Observation</a:t>
            </a:r>
            <a:endParaRPr lang="en-US" altLang="zh-TW" sz="1200" dirty="0"/>
          </a:p>
          <a:p>
            <a:pPr marL="742950" lvl="1" indent="-285750"/>
            <a:r>
              <a:rPr lang="zh-TW" sz="1200" dirty="0" smtClean="0"/>
              <a:t>Model Prediction</a:t>
            </a:r>
            <a:endParaRPr lang="en-US" altLang="zh-TW" sz="1200" dirty="0" smtClean="0"/>
          </a:p>
          <a:p>
            <a:pPr marL="285750" indent="-285750"/>
            <a:r>
              <a:rPr lang="en-US" sz="1400" dirty="0" smtClean="0"/>
              <a:t>Data preprocessing</a:t>
            </a:r>
          </a:p>
          <a:p>
            <a:pPr marL="285750" indent="-285750">
              <a:lnSpc>
                <a:spcPct val="150000"/>
              </a:lnSpc>
              <a:spcBef>
                <a:spcPts val="1600"/>
              </a:spcBef>
              <a:spcAft>
                <a:spcPts val="1600"/>
              </a:spcAft>
            </a:pPr>
            <a:endParaRPr sz="1400" dirty="0"/>
          </a:p>
        </p:txBody>
      </p:sp>
      <p:sp>
        <p:nvSpPr>
          <p:cNvPr id="143" name="Shape 143"/>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en-US" altLang="zh-TW"/>
              <a:t>3</a:t>
            </a:fld>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Shape 215"/>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a:spcBef>
                <a:spcPts val="0"/>
              </a:spcBef>
              <a:spcAft>
                <a:spcPts val="0"/>
              </a:spcAft>
              <a:buNone/>
            </a:pPr>
            <a:r>
              <a:rPr lang="zh-TW"/>
              <a:t>Existing Works</a:t>
            </a:r>
            <a:endParaRPr/>
          </a:p>
          <a:p>
            <a:pPr marL="0" lvl="0" indent="0" rtl="0">
              <a:spcBef>
                <a:spcPts val="0"/>
              </a:spcBef>
              <a:spcAft>
                <a:spcPts val="0"/>
              </a:spcAft>
              <a:buNone/>
            </a:pPr>
            <a:endParaRPr/>
          </a:p>
        </p:txBody>
      </p:sp>
      <p:sp>
        <p:nvSpPr>
          <p:cNvPr id="216" name="Shape 216"/>
          <p:cNvSpPr txBox="1">
            <a:spLocks noGrp="1"/>
          </p:cNvSpPr>
          <p:nvPr>
            <p:ph type="body" idx="1"/>
          </p:nvPr>
        </p:nvSpPr>
        <p:spPr>
          <a:xfrm>
            <a:off x="1297500" y="1567550"/>
            <a:ext cx="7038900" cy="32580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sz="1800"/>
              <a:t>Chuancan, Lulu, and Cong (2017) </a:t>
            </a:r>
            <a:r>
              <a:rPr lang="zh-TW" sz="1200"/>
              <a:t>[2] </a:t>
            </a:r>
            <a:endParaRPr sz="1200"/>
          </a:p>
          <a:p>
            <a:pPr marL="457200" lvl="0" indent="-330200" rtl="0">
              <a:spcBef>
                <a:spcPts val="1600"/>
              </a:spcBef>
              <a:spcAft>
                <a:spcPts val="0"/>
              </a:spcAft>
              <a:buSzPts val="1600"/>
              <a:buChar char="●"/>
            </a:pPr>
            <a:r>
              <a:rPr lang="zh-TW" sz="1600"/>
              <a:t>Results: </a:t>
            </a:r>
            <a:endParaRPr sz="1600"/>
          </a:p>
          <a:p>
            <a:pPr marL="914400" lvl="1" indent="-317500" rtl="0">
              <a:spcBef>
                <a:spcPts val="0"/>
              </a:spcBef>
              <a:spcAft>
                <a:spcPts val="0"/>
              </a:spcAft>
              <a:buSzPts val="1400"/>
              <a:buChar char="○"/>
            </a:pPr>
            <a:r>
              <a:rPr lang="zh-TW" sz="1400"/>
              <a:t>Random forest has a stable but not ideal effect in price evaluation model for a certain car make</a:t>
            </a:r>
            <a:endParaRPr sz="1400"/>
          </a:p>
          <a:p>
            <a:pPr marL="914400" lvl="1" indent="-317500" rtl="0">
              <a:spcBef>
                <a:spcPts val="0"/>
              </a:spcBef>
              <a:spcAft>
                <a:spcPts val="0"/>
              </a:spcAft>
              <a:buSzPts val="1400"/>
              <a:buChar char="○"/>
            </a:pPr>
            <a:r>
              <a:rPr lang="zh-TW" sz="1400"/>
              <a:t>It shows great advantage in the universal model compared with linear regression. </a:t>
            </a:r>
            <a:endParaRPr sz="1400"/>
          </a:p>
          <a:p>
            <a:pPr marL="914400" lvl="1" indent="-317500" rtl="0">
              <a:spcBef>
                <a:spcPts val="0"/>
              </a:spcBef>
              <a:spcAft>
                <a:spcPts val="0"/>
              </a:spcAft>
              <a:buSzPts val="1400"/>
              <a:buChar char="○"/>
            </a:pPr>
            <a:r>
              <a:rPr lang="zh-TW" sz="1400"/>
              <a:t>Random forest is an optimal algorithm when handling complex models with a large number of variables and samples</a:t>
            </a:r>
            <a:endParaRPr sz="1400"/>
          </a:p>
          <a:p>
            <a:pPr marL="914400" lvl="1" indent="-317500" rtl="0">
              <a:spcBef>
                <a:spcPts val="0"/>
              </a:spcBef>
              <a:spcAft>
                <a:spcPts val="0"/>
              </a:spcAft>
              <a:buSzPts val="1400"/>
              <a:buChar char="○"/>
            </a:pPr>
            <a:r>
              <a:rPr lang="zh-TW" sz="1400"/>
              <a:t>Random forest shows no obvious advantage when coping with simple models with less variables. </a:t>
            </a:r>
            <a:br>
              <a:rPr lang="zh-TW" sz="1400"/>
            </a:br>
            <a:endParaRPr sz="1400"/>
          </a:p>
          <a:p>
            <a:pPr marL="0" lvl="0" indent="0" rtl="0">
              <a:spcBef>
                <a:spcPts val="1600"/>
              </a:spcBef>
              <a:spcAft>
                <a:spcPts val="1600"/>
              </a:spcAft>
              <a:buNone/>
            </a:pPr>
            <a:endParaRPr/>
          </a:p>
        </p:txBody>
      </p:sp>
      <p:sp>
        <p:nvSpPr>
          <p:cNvPr id="217" name="Shape 21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en-US" altLang="zh-TW"/>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Shape 222"/>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a:spcBef>
                <a:spcPts val="0"/>
              </a:spcBef>
              <a:spcAft>
                <a:spcPts val="0"/>
              </a:spcAft>
              <a:buNone/>
            </a:pPr>
            <a:r>
              <a:rPr lang="zh-TW"/>
              <a:t>Dataset description</a:t>
            </a:r>
            <a:endParaRPr/>
          </a:p>
        </p:txBody>
      </p:sp>
      <p:sp>
        <p:nvSpPr>
          <p:cNvPr id="223" name="Shape 223"/>
          <p:cNvSpPr txBox="1">
            <a:spLocks noGrp="1"/>
          </p:cNvSpPr>
          <p:nvPr>
            <p:ph type="body" idx="1"/>
          </p:nvPr>
        </p:nvSpPr>
        <p:spPr>
          <a:xfrm>
            <a:off x="1052550" y="1392050"/>
            <a:ext cx="7038900" cy="2911200"/>
          </a:xfrm>
          <a:prstGeom prst="rect">
            <a:avLst/>
          </a:prstGeom>
        </p:spPr>
        <p:txBody>
          <a:bodyPr wrap="square" lIns="91425" tIns="91425" rIns="91425" bIns="91425" anchor="t" anchorCtr="0">
            <a:noAutofit/>
          </a:bodyPr>
          <a:lstStyle/>
          <a:p>
            <a:pPr marL="457200" lvl="0" indent="-330200" rtl="0">
              <a:lnSpc>
                <a:spcPct val="100000"/>
              </a:lnSpc>
              <a:spcBef>
                <a:spcPts val="0"/>
              </a:spcBef>
              <a:spcAft>
                <a:spcPts val="0"/>
              </a:spcAft>
              <a:buSzPts val="1600"/>
              <a:buChar char="●"/>
            </a:pPr>
            <a:r>
              <a:rPr lang="zh-TW" sz="1600"/>
              <a:t>The fields required in our project are below:</a:t>
            </a:r>
            <a:endParaRPr/>
          </a:p>
          <a:p>
            <a:pPr marL="0" lvl="0" indent="0">
              <a:spcBef>
                <a:spcPts val="1600"/>
              </a:spcBef>
              <a:spcAft>
                <a:spcPts val="1600"/>
              </a:spcAft>
              <a:buNone/>
            </a:pPr>
            <a:endParaRPr/>
          </a:p>
        </p:txBody>
      </p:sp>
      <p:sp>
        <p:nvSpPr>
          <p:cNvPr id="224" name="Shape 224"/>
          <p:cNvSpPr txBox="1"/>
          <p:nvPr/>
        </p:nvSpPr>
        <p:spPr>
          <a:xfrm>
            <a:off x="1343875" y="1928575"/>
            <a:ext cx="3344400" cy="2606700"/>
          </a:xfrm>
          <a:prstGeom prst="rect">
            <a:avLst/>
          </a:prstGeom>
          <a:noFill/>
          <a:ln>
            <a:noFill/>
          </a:ln>
        </p:spPr>
        <p:txBody>
          <a:bodyPr wrap="square" lIns="91425" tIns="91425" rIns="91425" bIns="91425" anchor="t" anchorCtr="0">
            <a:noAutofit/>
          </a:bodyPr>
          <a:lstStyle/>
          <a:p>
            <a:pPr marL="457200" lvl="0" indent="-304800" rtl="0">
              <a:lnSpc>
                <a:spcPct val="130000"/>
              </a:lnSpc>
              <a:spcBef>
                <a:spcPts val="0"/>
              </a:spcBef>
              <a:spcAft>
                <a:spcPts val="0"/>
              </a:spcAft>
              <a:buClr>
                <a:schemeClr val="lt1"/>
              </a:buClr>
              <a:buSzPts val="1200"/>
              <a:buFont typeface="Lato"/>
              <a:buChar char="❖"/>
            </a:pPr>
            <a:r>
              <a:rPr lang="zh-TW" b="1">
                <a:solidFill>
                  <a:schemeClr val="lt1"/>
                </a:solidFill>
                <a:latin typeface="Lato"/>
                <a:ea typeface="Lato"/>
                <a:cs typeface="Lato"/>
                <a:sym typeface="Lato"/>
              </a:rPr>
              <a:t>seller</a:t>
            </a:r>
            <a:r>
              <a:rPr lang="zh-TW" sz="1200">
                <a:solidFill>
                  <a:schemeClr val="lt1"/>
                </a:solidFill>
                <a:latin typeface="Lato"/>
                <a:ea typeface="Lato"/>
                <a:cs typeface="Lato"/>
                <a:sym typeface="Lato"/>
              </a:rPr>
              <a:t> - Private / Dealer</a:t>
            </a:r>
            <a:endParaRPr sz="1200">
              <a:solidFill>
                <a:schemeClr val="lt1"/>
              </a:solidFill>
              <a:latin typeface="Lato"/>
              <a:ea typeface="Lato"/>
              <a:cs typeface="Lato"/>
              <a:sym typeface="Lato"/>
            </a:endParaRPr>
          </a:p>
          <a:p>
            <a:pPr marL="457200" lvl="0" indent="-304800" rtl="0">
              <a:lnSpc>
                <a:spcPct val="130000"/>
              </a:lnSpc>
              <a:spcBef>
                <a:spcPts val="0"/>
              </a:spcBef>
              <a:spcAft>
                <a:spcPts val="0"/>
              </a:spcAft>
              <a:buClr>
                <a:schemeClr val="lt1"/>
              </a:buClr>
              <a:buSzPts val="1200"/>
              <a:buFont typeface="Lato"/>
              <a:buChar char="❖"/>
            </a:pPr>
            <a:r>
              <a:rPr lang="zh-TW" b="1">
                <a:solidFill>
                  <a:schemeClr val="lt1"/>
                </a:solidFill>
                <a:latin typeface="Lato"/>
                <a:ea typeface="Lato"/>
                <a:cs typeface="Lato"/>
                <a:sym typeface="Lato"/>
              </a:rPr>
              <a:t>price</a:t>
            </a:r>
            <a:r>
              <a:rPr lang="zh-TW" sz="1200">
                <a:solidFill>
                  <a:schemeClr val="lt1"/>
                </a:solidFill>
                <a:latin typeface="Lato"/>
                <a:ea typeface="Lato"/>
                <a:cs typeface="Lato"/>
                <a:sym typeface="Lato"/>
              </a:rPr>
              <a:t> - The price on the ad to sell the car</a:t>
            </a:r>
            <a:endParaRPr sz="1200">
              <a:solidFill>
                <a:schemeClr val="lt1"/>
              </a:solidFill>
              <a:latin typeface="Lato"/>
              <a:ea typeface="Lato"/>
              <a:cs typeface="Lato"/>
              <a:sym typeface="Lato"/>
            </a:endParaRPr>
          </a:p>
          <a:p>
            <a:pPr marL="457200" lvl="0" indent="-304800" rtl="0">
              <a:lnSpc>
                <a:spcPct val="130000"/>
              </a:lnSpc>
              <a:spcBef>
                <a:spcPts val="0"/>
              </a:spcBef>
              <a:spcAft>
                <a:spcPts val="0"/>
              </a:spcAft>
              <a:buClr>
                <a:schemeClr val="lt1"/>
              </a:buClr>
              <a:buSzPts val="1200"/>
              <a:buFont typeface="Lato"/>
              <a:buChar char="❖"/>
            </a:pPr>
            <a:r>
              <a:rPr lang="zh-TW" b="1">
                <a:solidFill>
                  <a:schemeClr val="lt1"/>
                </a:solidFill>
                <a:latin typeface="Lato"/>
                <a:ea typeface="Lato"/>
                <a:cs typeface="Lato"/>
                <a:sym typeface="Lato"/>
              </a:rPr>
              <a:t>vehicleType</a:t>
            </a:r>
            <a:r>
              <a:rPr lang="zh-TW" sz="1200">
                <a:solidFill>
                  <a:schemeClr val="lt1"/>
                </a:solidFill>
                <a:latin typeface="Lato"/>
                <a:ea typeface="Lato"/>
                <a:cs typeface="Lato"/>
                <a:sym typeface="Lato"/>
              </a:rPr>
              <a:t> - SUV, Coupe…</a:t>
            </a:r>
            <a:endParaRPr sz="1200">
              <a:solidFill>
                <a:schemeClr val="lt1"/>
              </a:solidFill>
              <a:latin typeface="Lato"/>
              <a:ea typeface="Lato"/>
              <a:cs typeface="Lato"/>
              <a:sym typeface="Lato"/>
            </a:endParaRPr>
          </a:p>
          <a:p>
            <a:pPr marL="457200" lvl="0" indent="-304800" rtl="0">
              <a:lnSpc>
                <a:spcPct val="130000"/>
              </a:lnSpc>
              <a:spcBef>
                <a:spcPts val="0"/>
              </a:spcBef>
              <a:spcAft>
                <a:spcPts val="0"/>
              </a:spcAft>
              <a:buClr>
                <a:schemeClr val="lt1"/>
              </a:buClr>
              <a:buSzPts val="1200"/>
              <a:buFont typeface="Lato"/>
              <a:buChar char="❖"/>
            </a:pPr>
            <a:r>
              <a:rPr lang="zh-TW" b="1">
                <a:solidFill>
                  <a:schemeClr val="lt1"/>
                </a:solidFill>
                <a:latin typeface="Lato"/>
                <a:ea typeface="Lato"/>
                <a:cs typeface="Lato"/>
                <a:sym typeface="Lato"/>
              </a:rPr>
              <a:t>yearOfRegistration</a:t>
            </a:r>
            <a:r>
              <a:rPr lang="zh-TW" sz="1200">
                <a:solidFill>
                  <a:schemeClr val="lt1"/>
                </a:solidFill>
                <a:latin typeface="Lato"/>
                <a:ea typeface="Lato"/>
                <a:cs typeface="Lato"/>
                <a:sym typeface="Lato"/>
              </a:rPr>
              <a:t> - At which year the car was first registered</a:t>
            </a:r>
            <a:endParaRPr sz="1200">
              <a:solidFill>
                <a:schemeClr val="lt1"/>
              </a:solidFill>
              <a:latin typeface="Lato"/>
              <a:ea typeface="Lato"/>
              <a:cs typeface="Lato"/>
              <a:sym typeface="Lato"/>
            </a:endParaRPr>
          </a:p>
          <a:p>
            <a:pPr marL="457200" lvl="0" indent="-304800" rtl="0">
              <a:lnSpc>
                <a:spcPct val="130000"/>
              </a:lnSpc>
              <a:spcBef>
                <a:spcPts val="0"/>
              </a:spcBef>
              <a:spcAft>
                <a:spcPts val="0"/>
              </a:spcAft>
              <a:buClr>
                <a:schemeClr val="lt1"/>
              </a:buClr>
              <a:buSzPts val="1200"/>
              <a:buFont typeface="Lato"/>
              <a:buChar char="❖"/>
            </a:pPr>
            <a:r>
              <a:rPr lang="zh-TW" b="1">
                <a:solidFill>
                  <a:schemeClr val="lt1"/>
                </a:solidFill>
                <a:latin typeface="Lato"/>
                <a:ea typeface="Lato"/>
                <a:cs typeface="Lato"/>
                <a:sym typeface="Lato"/>
              </a:rPr>
              <a:t>gearbox</a:t>
            </a:r>
            <a:r>
              <a:rPr lang="zh-TW" sz="1200">
                <a:solidFill>
                  <a:schemeClr val="lt1"/>
                </a:solidFill>
                <a:latin typeface="Lato"/>
                <a:ea typeface="Lato"/>
                <a:cs typeface="Lato"/>
                <a:sym typeface="Lato"/>
              </a:rPr>
              <a:t> - Auto / Manual</a:t>
            </a:r>
            <a:endParaRPr sz="1200">
              <a:solidFill>
                <a:schemeClr val="lt1"/>
              </a:solidFill>
              <a:latin typeface="Lato"/>
              <a:ea typeface="Lato"/>
              <a:cs typeface="Lato"/>
              <a:sym typeface="Lato"/>
            </a:endParaRPr>
          </a:p>
          <a:p>
            <a:pPr marL="457200" lvl="0" indent="-304800" rtl="0">
              <a:lnSpc>
                <a:spcPct val="130000"/>
              </a:lnSpc>
              <a:spcBef>
                <a:spcPts val="0"/>
              </a:spcBef>
              <a:spcAft>
                <a:spcPts val="0"/>
              </a:spcAft>
              <a:buClr>
                <a:schemeClr val="lt1"/>
              </a:buClr>
              <a:buSzPts val="1200"/>
              <a:buFont typeface="Lato"/>
              <a:buChar char="❖"/>
            </a:pPr>
            <a:r>
              <a:rPr lang="zh-TW" b="1">
                <a:solidFill>
                  <a:schemeClr val="lt1"/>
                </a:solidFill>
                <a:latin typeface="Lato"/>
                <a:ea typeface="Lato"/>
                <a:cs typeface="Lato"/>
                <a:sym typeface="Lato"/>
              </a:rPr>
              <a:t>powerPS</a:t>
            </a:r>
            <a:r>
              <a:rPr lang="zh-TW" sz="1200">
                <a:solidFill>
                  <a:schemeClr val="lt1"/>
                </a:solidFill>
                <a:latin typeface="Lato"/>
                <a:ea typeface="Lato"/>
                <a:cs typeface="Lato"/>
                <a:sym typeface="Lato"/>
              </a:rPr>
              <a:t> - Vehicle power in PS  (no need to convert to Hourse Power because 1HP＝1.015PS)</a:t>
            </a:r>
            <a:endParaRPr sz="1200"/>
          </a:p>
        </p:txBody>
      </p:sp>
      <p:sp>
        <p:nvSpPr>
          <p:cNvPr id="225" name="Shape 225"/>
          <p:cNvSpPr txBox="1"/>
          <p:nvPr/>
        </p:nvSpPr>
        <p:spPr>
          <a:xfrm>
            <a:off x="4510950" y="1928575"/>
            <a:ext cx="4055400" cy="2307300"/>
          </a:xfrm>
          <a:prstGeom prst="rect">
            <a:avLst/>
          </a:prstGeom>
          <a:noFill/>
          <a:ln>
            <a:noFill/>
          </a:ln>
        </p:spPr>
        <p:txBody>
          <a:bodyPr wrap="square" lIns="91425" tIns="91425" rIns="91425" bIns="91425" anchor="t" anchorCtr="0">
            <a:noAutofit/>
          </a:bodyPr>
          <a:lstStyle/>
          <a:p>
            <a:pPr marL="457200" lvl="0" indent="-304800" rtl="0">
              <a:lnSpc>
                <a:spcPct val="130000"/>
              </a:lnSpc>
              <a:spcBef>
                <a:spcPts val="0"/>
              </a:spcBef>
              <a:spcAft>
                <a:spcPts val="0"/>
              </a:spcAft>
              <a:buClr>
                <a:schemeClr val="lt1"/>
              </a:buClr>
              <a:buSzPts val="1200"/>
              <a:buFont typeface="Lato"/>
              <a:buChar char="❖"/>
            </a:pPr>
            <a:r>
              <a:rPr lang="zh-TW" b="1">
                <a:solidFill>
                  <a:schemeClr val="lt1"/>
                </a:solidFill>
                <a:latin typeface="Lato"/>
                <a:ea typeface="Lato"/>
                <a:cs typeface="Lato"/>
                <a:sym typeface="Lato"/>
              </a:rPr>
              <a:t>model</a:t>
            </a:r>
            <a:r>
              <a:rPr lang="zh-TW" sz="1200">
                <a:solidFill>
                  <a:schemeClr val="lt1"/>
                </a:solidFill>
                <a:latin typeface="Lato"/>
                <a:ea typeface="Lato"/>
                <a:cs typeface="Lato"/>
                <a:sym typeface="Lato"/>
              </a:rPr>
              <a:t> - Similar to name, but without brand and engine displacement</a:t>
            </a:r>
            <a:endParaRPr sz="1200" strike="sngStrike">
              <a:solidFill>
                <a:schemeClr val="lt1"/>
              </a:solidFill>
              <a:latin typeface="Lato"/>
              <a:ea typeface="Lato"/>
              <a:cs typeface="Lato"/>
              <a:sym typeface="Lato"/>
            </a:endParaRPr>
          </a:p>
          <a:p>
            <a:pPr marL="457200" lvl="0" indent="-304800" rtl="0">
              <a:lnSpc>
                <a:spcPct val="130000"/>
              </a:lnSpc>
              <a:spcBef>
                <a:spcPts val="0"/>
              </a:spcBef>
              <a:spcAft>
                <a:spcPts val="0"/>
              </a:spcAft>
              <a:buClr>
                <a:schemeClr val="lt1"/>
              </a:buClr>
              <a:buSzPts val="1200"/>
              <a:buFont typeface="Lato"/>
              <a:buChar char="❖"/>
            </a:pPr>
            <a:r>
              <a:rPr lang="zh-TW" b="1">
                <a:solidFill>
                  <a:schemeClr val="lt1"/>
                </a:solidFill>
                <a:latin typeface="Lato"/>
                <a:ea typeface="Lato"/>
                <a:cs typeface="Lato"/>
                <a:sym typeface="Lato"/>
              </a:rPr>
              <a:t>monthOfRegistration</a:t>
            </a:r>
            <a:r>
              <a:rPr lang="zh-TW" sz="1200">
                <a:solidFill>
                  <a:schemeClr val="lt1"/>
                </a:solidFill>
                <a:latin typeface="Lato"/>
                <a:ea typeface="Lato"/>
                <a:cs typeface="Lato"/>
                <a:sym typeface="Lato"/>
              </a:rPr>
              <a:t> - At which month the car was first registered</a:t>
            </a:r>
            <a:endParaRPr sz="1200">
              <a:solidFill>
                <a:schemeClr val="lt1"/>
              </a:solidFill>
              <a:latin typeface="Lato"/>
              <a:ea typeface="Lato"/>
              <a:cs typeface="Lato"/>
              <a:sym typeface="Lato"/>
            </a:endParaRPr>
          </a:p>
          <a:p>
            <a:pPr marL="457200" lvl="0" indent="-304800" rtl="0">
              <a:lnSpc>
                <a:spcPct val="130000"/>
              </a:lnSpc>
              <a:spcBef>
                <a:spcPts val="0"/>
              </a:spcBef>
              <a:spcAft>
                <a:spcPts val="0"/>
              </a:spcAft>
              <a:buClr>
                <a:schemeClr val="lt1"/>
              </a:buClr>
              <a:buSzPts val="1200"/>
              <a:buFont typeface="Lato"/>
              <a:buChar char="❖"/>
            </a:pPr>
            <a:r>
              <a:rPr lang="zh-TW" b="1">
                <a:solidFill>
                  <a:schemeClr val="lt1"/>
                </a:solidFill>
                <a:latin typeface="Lato"/>
                <a:ea typeface="Lato"/>
                <a:cs typeface="Lato"/>
                <a:sym typeface="Lato"/>
              </a:rPr>
              <a:t>fuelType</a:t>
            </a:r>
            <a:r>
              <a:rPr lang="zh-TW" sz="1200">
                <a:solidFill>
                  <a:schemeClr val="lt1"/>
                </a:solidFill>
                <a:latin typeface="Lato"/>
                <a:ea typeface="Lato"/>
                <a:cs typeface="Lato"/>
                <a:sym typeface="Lato"/>
              </a:rPr>
              <a:t> - Diesel / Benzin(gasoline)</a:t>
            </a:r>
            <a:endParaRPr sz="1200">
              <a:solidFill>
                <a:schemeClr val="lt1"/>
              </a:solidFill>
              <a:latin typeface="Lato"/>
              <a:ea typeface="Lato"/>
              <a:cs typeface="Lato"/>
              <a:sym typeface="Lato"/>
            </a:endParaRPr>
          </a:p>
          <a:p>
            <a:pPr marL="457200" lvl="0" indent="-304800" rtl="0">
              <a:lnSpc>
                <a:spcPct val="130000"/>
              </a:lnSpc>
              <a:spcBef>
                <a:spcPts val="0"/>
              </a:spcBef>
              <a:spcAft>
                <a:spcPts val="0"/>
              </a:spcAft>
              <a:buClr>
                <a:schemeClr val="lt1"/>
              </a:buClr>
              <a:buSzPts val="1200"/>
              <a:buFont typeface="Lato"/>
              <a:buChar char="❖"/>
            </a:pPr>
            <a:r>
              <a:rPr lang="zh-TW" b="1">
                <a:solidFill>
                  <a:schemeClr val="lt1"/>
                </a:solidFill>
                <a:latin typeface="Lato"/>
                <a:ea typeface="Lato"/>
                <a:cs typeface="Lato"/>
                <a:sym typeface="Lato"/>
              </a:rPr>
              <a:t>brand</a:t>
            </a:r>
            <a:r>
              <a:rPr lang="zh-TW" sz="1200">
                <a:solidFill>
                  <a:schemeClr val="lt1"/>
                </a:solidFill>
                <a:latin typeface="Lato"/>
                <a:ea typeface="Lato"/>
                <a:cs typeface="Lato"/>
                <a:sym typeface="Lato"/>
              </a:rPr>
              <a:t> - Volkswagen, Audi, BMW…</a:t>
            </a:r>
            <a:endParaRPr sz="1200">
              <a:solidFill>
                <a:schemeClr val="lt1"/>
              </a:solidFill>
              <a:latin typeface="Lato"/>
              <a:ea typeface="Lato"/>
              <a:cs typeface="Lato"/>
              <a:sym typeface="Lato"/>
            </a:endParaRPr>
          </a:p>
          <a:p>
            <a:pPr marL="457200" lvl="0" indent="-304800" rtl="0">
              <a:lnSpc>
                <a:spcPct val="130000"/>
              </a:lnSpc>
              <a:spcBef>
                <a:spcPts val="0"/>
              </a:spcBef>
              <a:spcAft>
                <a:spcPts val="0"/>
              </a:spcAft>
              <a:buClr>
                <a:schemeClr val="lt1"/>
              </a:buClr>
              <a:buSzPts val="1200"/>
              <a:buFont typeface="Lato"/>
              <a:buChar char="❖"/>
            </a:pPr>
            <a:r>
              <a:rPr lang="zh-TW" b="1">
                <a:solidFill>
                  <a:schemeClr val="lt1"/>
                </a:solidFill>
                <a:latin typeface="Lato"/>
                <a:ea typeface="Lato"/>
                <a:cs typeface="Lato"/>
                <a:sym typeface="Lato"/>
              </a:rPr>
              <a:t>notRepairedDamage</a:t>
            </a:r>
            <a:r>
              <a:rPr lang="zh-TW" sz="1200">
                <a:solidFill>
                  <a:schemeClr val="lt1"/>
                </a:solidFill>
                <a:latin typeface="Lato"/>
                <a:ea typeface="Lato"/>
                <a:cs typeface="Lato"/>
                <a:sym typeface="Lato"/>
              </a:rPr>
              <a:t> - If the car has a damage which is not repaired yet</a:t>
            </a:r>
            <a:endParaRPr b="1"/>
          </a:p>
        </p:txBody>
      </p:sp>
      <p:sp>
        <p:nvSpPr>
          <p:cNvPr id="226" name="Shape 226"/>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en-US" altLang="zh-TW"/>
              <a:t>31</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Shape 231"/>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a:spcBef>
                <a:spcPts val="0"/>
              </a:spcBef>
              <a:spcAft>
                <a:spcPts val="0"/>
              </a:spcAft>
              <a:buNone/>
            </a:pPr>
            <a:r>
              <a:rPr lang="zh-TW"/>
              <a:t>Expected Solutions/Methods</a:t>
            </a:r>
            <a:endParaRPr/>
          </a:p>
        </p:txBody>
      </p:sp>
      <p:sp>
        <p:nvSpPr>
          <p:cNvPr id="232" name="Shape 232"/>
          <p:cNvSpPr txBox="1">
            <a:spLocks noGrp="1"/>
          </p:cNvSpPr>
          <p:nvPr>
            <p:ph type="body" idx="1"/>
          </p:nvPr>
        </p:nvSpPr>
        <p:spPr>
          <a:xfrm>
            <a:off x="1297500" y="1415150"/>
            <a:ext cx="7287000" cy="3320100"/>
          </a:xfrm>
          <a:prstGeom prst="rect">
            <a:avLst/>
          </a:prstGeom>
        </p:spPr>
        <p:txBody>
          <a:bodyPr wrap="square" lIns="91425" tIns="91425" rIns="91425" bIns="91425" anchor="t" anchorCtr="0">
            <a:noAutofit/>
          </a:bodyPr>
          <a:lstStyle/>
          <a:p>
            <a:pPr marL="457200" lvl="0" indent="-342900" rtl="0">
              <a:lnSpc>
                <a:spcPct val="150000"/>
              </a:lnSpc>
              <a:spcBef>
                <a:spcPts val="0"/>
              </a:spcBef>
              <a:spcAft>
                <a:spcPts val="0"/>
              </a:spcAft>
              <a:buSzPts val="1800"/>
              <a:buChar char="●"/>
            </a:pPr>
            <a:r>
              <a:rPr lang="zh-TW" sz="1800"/>
              <a:t>Clustering: K-means, DBSCAN</a:t>
            </a:r>
            <a:endParaRPr sz="1800"/>
          </a:p>
          <a:p>
            <a:pPr marL="457200" lvl="0" indent="-342900" rtl="0">
              <a:lnSpc>
                <a:spcPct val="150000"/>
              </a:lnSpc>
              <a:spcBef>
                <a:spcPts val="0"/>
              </a:spcBef>
              <a:spcAft>
                <a:spcPts val="0"/>
              </a:spcAft>
              <a:buSzPts val="1800"/>
              <a:buChar char="●"/>
            </a:pPr>
            <a:r>
              <a:rPr lang="zh-TW" sz="1800"/>
              <a:t>Model Prediction: </a:t>
            </a:r>
            <a:endParaRPr sz="1800"/>
          </a:p>
          <a:p>
            <a:pPr marL="914400" lvl="1" indent="-330200" rtl="0">
              <a:lnSpc>
                <a:spcPct val="150000"/>
              </a:lnSpc>
              <a:spcBef>
                <a:spcPts val="0"/>
              </a:spcBef>
              <a:spcAft>
                <a:spcPts val="0"/>
              </a:spcAft>
              <a:buSzPts val="1600"/>
              <a:buChar char="○"/>
            </a:pPr>
            <a:r>
              <a:rPr lang="zh-TW" sz="1600"/>
              <a:t>SVM</a:t>
            </a:r>
            <a:endParaRPr sz="1600"/>
          </a:p>
          <a:p>
            <a:pPr marL="914400" lvl="0" indent="0" rtl="0">
              <a:spcBef>
                <a:spcPts val="0"/>
              </a:spcBef>
              <a:spcAft>
                <a:spcPts val="0"/>
              </a:spcAft>
              <a:buNone/>
            </a:pPr>
            <a:r>
              <a:rPr lang="zh-TW" sz="1400"/>
              <a:t>SVM is better able to deal with very </a:t>
            </a:r>
            <a:r>
              <a:rPr lang="zh-TW" sz="1400" b="1"/>
              <a:t>high dimensional data</a:t>
            </a:r>
            <a:r>
              <a:rPr lang="zh-TW" sz="1400"/>
              <a:t> (number of features used to predict the price) and can avoid both overfitting and underfitting.</a:t>
            </a:r>
            <a:endParaRPr sz="1400"/>
          </a:p>
          <a:p>
            <a:pPr marL="914400" lvl="1" indent="-330200" rtl="0">
              <a:lnSpc>
                <a:spcPct val="150000"/>
              </a:lnSpc>
              <a:spcBef>
                <a:spcPts val="1600"/>
              </a:spcBef>
              <a:spcAft>
                <a:spcPts val="0"/>
              </a:spcAft>
              <a:buSzPts val="1600"/>
              <a:buChar char="○"/>
            </a:pPr>
            <a:r>
              <a:rPr lang="zh-TW" sz="1600"/>
              <a:t>Linear regression  v.s  Random forest</a:t>
            </a:r>
            <a:endParaRPr sz="1600"/>
          </a:p>
          <a:p>
            <a:pPr marL="1371600" lvl="2" indent="-317500" rtl="0">
              <a:lnSpc>
                <a:spcPct val="115000"/>
              </a:lnSpc>
              <a:spcBef>
                <a:spcPts val="0"/>
              </a:spcBef>
              <a:spcAft>
                <a:spcPts val="0"/>
              </a:spcAft>
              <a:buSzPts val="1400"/>
              <a:buChar char="■"/>
            </a:pPr>
            <a:r>
              <a:rPr lang="zh-TW" sz="1400"/>
              <a:t>We try to do a comparison between linear regression models and random forest models. </a:t>
            </a:r>
            <a:endParaRPr sz="1400"/>
          </a:p>
          <a:p>
            <a:pPr marL="1371600" lvl="2" indent="-317500" rtl="0">
              <a:lnSpc>
                <a:spcPct val="115000"/>
              </a:lnSpc>
              <a:spcBef>
                <a:spcPts val="0"/>
              </a:spcBef>
              <a:spcAft>
                <a:spcPts val="0"/>
              </a:spcAft>
              <a:buSzPts val="1400"/>
              <a:buChar char="■"/>
            </a:pPr>
            <a:r>
              <a:rPr lang="zh-TW" sz="1400"/>
              <a:t>By theoretical analysis, we think that random forest may help us to establish a model with high accuracy.</a:t>
            </a:r>
            <a:endParaRPr sz="1400"/>
          </a:p>
          <a:p>
            <a:pPr marL="0" lvl="0" indent="0" rtl="0">
              <a:lnSpc>
                <a:spcPct val="115000"/>
              </a:lnSpc>
              <a:spcBef>
                <a:spcPts val="0"/>
              </a:spcBef>
              <a:spcAft>
                <a:spcPts val="0"/>
              </a:spcAft>
              <a:buNone/>
            </a:pPr>
            <a:endParaRPr sz="1400">
              <a:latin typeface="Montserrat"/>
              <a:ea typeface="Montserrat"/>
              <a:cs typeface="Montserrat"/>
              <a:sym typeface="Montserrat"/>
            </a:endParaRPr>
          </a:p>
          <a:p>
            <a:pPr marL="0" lvl="0" indent="0">
              <a:spcBef>
                <a:spcPts val="1600"/>
              </a:spcBef>
              <a:spcAft>
                <a:spcPts val="1600"/>
              </a:spcAft>
              <a:buNone/>
            </a:pPr>
            <a:endParaRPr/>
          </a:p>
        </p:txBody>
      </p:sp>
      <p:sp>
        <p:nvSpPr>
          <p:cNvPr id="233" name="Shape 233"/>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en-US" altLang="zh-TW"/>
              <a:t>32</a:t>
            </a:fld>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Shape 238"/>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a:solidFill>
                  <a:srgbClr val="FFFFFF"/>
                </a:solidFill>
              </a:rPr>
              <a:t>Library/Packages used in our project</a:t>
            </a:r>
            <a:endParaRPr/>
          </a:p>
        </p:txBody>
      </p:sp>
      <p:sp>
        <p:nvSpPr>
          <p:cNvPr id="239" name="Shape 239"/>
          <p:cNvSpPr txBox="1">
            <a:spLocks noGrp="1"/>
          </p:cNvSpPr>
          <p:nvPr>
            <p:ph type="body" idx="1"/>
          </p:nvPr>
        </p:nvSpPr>
        <p:spPr>
          <a:xfrm>
            <a:off x="1297500" y="1567550"/>
            <a:ext cx="7038900" cy="2911200"/>
          </a:xfrm>
          <a:prstGeom prst="rect">
            <a:avLst/>
          </a:prstGeom>
        </p:spPr>
        <p:txBody>
          <a:bodyPr wrap="square" lIns="91425" tIns="91425" rIns="91425" bIns="91425" anchor="t" anchorCtr="0">
            <a:noAutofit/>
          </a:bodyPr>
          <a:lstStyle/>
          <a:p>
            <a:pPr marL="457200" lvl="0" indent="-342900" rtl="0">
              <a:lnSpc>
                <a:spcPct val="200000"/>
              </a:lnSpc>
              <a:spcBef>
                <a:spcPts val="0"/>
              </a:spcBef>
              <a:spcAft>
                <a:spcPts val="0"/>
              </a:spcAft>
              <a:buSzPts val="1800"/>
              <a:buChar char="●"/>
            </a:pPr>
            <a:r>
              <a:rPr lang="zh-TW" sz="1800"/>
              <a:t>Read: </a:t>
            </a:r>
            <a:r>
              <a:rPr lang="zh-TW" sz="1800" i="1"/>
              <a:t>pandas</a:t>
            </a:r>
            <a:endParaRPr sz="1800" i="1"/>
          </a:p>
          <a:p>
            <a:pPr marL="457200" lvl="0" indent="-342900" rtl="0">
              <a:lnSpc>
                <a:spcPct val="200000"/>
              </a:lnSpc>
              <a:spcBef>
                <a:spcPts val="0"/>
              </a:spcBef>
              <a:spcAft>
                <a:spcPts val="0"/>
              </a:spcAft>
              <a:buSzPts val="1800"/>
              <a:buChar char="●"/>
            </a:pPr>
            <a:r>
              <a:rPr lang="zh-TW" sz="1800"/>
              <a:t>Models: </a:t>
            </a:r>
            <a:r>
              <a:rPr lang="zh-TW" sz="1800" i="1"/>
              <a:t>scikit-learn</a:t>
            </a:r>
            <a:endParaRPr sz="1800" i="1"/>
          </a:p>
          <a:p>
            <a:pPr marL="457200" lvl="0" indent="-342900" rtl="0">
              <a:lnSpc>
                <a:spcPct val="200000"/>
              </a:lnSpc>
              <a:spcBef>
                <a:spcPts val="0"/>
              </a:spcBef>
              <a:spcAft>
                <a:spcPts val="0"/>
              </a:spcAft>
              <a:buSzPts val="1800"/>
              <a:buChar char="●"/>
            </a:pPr>
            <a:r>
              <a:rPr lang="zh-TW" sz="1800"/>
              <a:t>Draw: matplotlib</a:t>
            </a:r>
            <a:endParaRPr sz="1800"/>
          </a:p>
        </p:txBody>
      </p:sp>
      <p:sp>
        <p:nvSpPr>
          <p:cNvPr id="240" name="Shape 240"/>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en-US" altLang="zh-TW"/>
              <a:t>33</a:t>
            </a:fld>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Shape 264"/>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a:spcBef>
                <a:spcPts val="0"/>
              </a:spcBef>
              <a:spcAft>
                <a:spcPts val="0"/>
              </a:spcAft>
              <a:buNone/>
            </a:pPr>
            <a:r>
              <a:rPr lang="zh-TW"/>
              <a:t>Challenges/Issues/Difficulties</a:t>
            </a:r>
            <a:endParaRPr/>
          </a:p>
        </p:txBody>
      </p:sp>
      <p:sp>
        <p:nvSpPr>
          <p:cNvPr id="265" name="Shape 265"/>
          <p:cNvSpPr txBox="1">
            <a:spLocks noGrp="1"/>
          </p:cNvSpPr>
          <p:nvPr>
            <p:ph type="body" idx="1"/>
          </p:nvPr>
        </p:nvSpPr>
        <p:spPr>
          <a:xfrm>
            <a:off x="1297500" y="1307850"/>
            <a:ext cx="7143000" cy="3835800"/>
          </a:xfrm>
          <a:prstGeom prst="rect">
            <a:avLst/>
          </a:prstGeom>
        </p:spPr>
        <p:txBody>
          <a:bodyPr wrap="square" lIns="91425" tIns="91425" rIns="91425" bIns="91425" anchor="t" anchorCtr="0">
            <a:noAutofit/>
          </a:bodyPr>
          <a:lstStyle/>
          <a:p>
            <a:pPr marL="457200" lvl="0" indent="-317500" rtl="0">
              <a:spcBef>
                <a:spcPts val="0"/>
              </a:spcBef>
              <a:spcAft>
                <a:spcPts val="0"/>
              </a:spcAft>
              <a:buSzPts val="1400"/>
              <a:buChar char="●"/>
            </a:pPr>
            <a:r>
              <a:rPr lang="zh-TW" sz="1400"/>
              <a:t>Region limitation:                            is only used in Germany. [3]</a:t>
            </a:r>
            <a:endParaRPr sz="1400"/>
          </a:p>
          <a:p>
            <a:pPr marL="0" lvl="0" indent="0" rtl="0">
              <a:lnSpc>
                <a:spcPct val="100000"/>
              </a:lnSpc>
              <a:spcBef>
                <a:spcPts val="1600"/>
              </a:spcBef>
              <a:spcAft>
                <a:spcPts val="0"/>
              </a:spcAft>
              <a:buNone/>
            </a:pPr>
            <a:endParaRPr sz="1400"/>
          </a:p>
          <a:p>
            <a:pPr marL="457200" lvl="0" indent="-317500" rtl="0">
              <a:spcBef>
                <a:spcPts val="0"/>
              </a:spcBef>
              <a:spcAft>
                <a:spcPts val="0"/>
              </a:spcAft>
              <a:buSzPts val="1400"/>
              <a:buChar char="●"/>
            </a:pPr>
            <a:r>
              <a:rPr lang="zh-TW" sz="1400"/>
              <a:t>Time limitation: Data collected are only from  Mar. - Apr.  2016. [3]</a:t>
            </a:r>
            <a:endParaRPr sz="1400"/>
          </a:p>
          <a:p>
            <a:pPr marL="457200" lvl="0" indent="-317500" rtl="0">
              <a:spcBef>
                <a:spcPts val="0"/>
              </a:spcBef>
              <a:spcAft>
                <a:spcPts val="0"/>
              </a:spcAft>
              <a:buSzPts val="1400"/>
              <a:buChar char="●"/>
            </a:pPr>
            <a:r>
              <a:rPr lang="zh-TW" sz="1400"/>
              <a:t>The column “</a:t>
            </a:r>
            <a:r>
              <a:rPr lang="zh-TW" sz="1400" b="1"/>
              <a:t>kilometer”</a:t>
            </a:r>
            <a:r>
              <a:rPr lang="zh-TW" sz="1200"/>
              <a:t> (H</a:t>
            </a:r>
            <a:r>
              <a:rPr lang="zh-TW" sz="1400"/>
              <a:t>ow many kilometers the car has driven) has the maximum of 150000 km, which means the vehicles being driven more than 150000 km can not be discovered, and result in too many rows with the value of 150000. So we decide to eliminate this column.</a:t>
            </a:r>
            <a:endParaRPr sz="1400"/>
          </a:p>
          <a:p>
            <a:pPr marL="457200" lvl="0" indent="-317500" rtl="0">
              <a:spcBef>
                <a:spcPts val="0"/>
              </a:spcBef>
              <a:spcAft>
                <a:spcPts val="0"/>
              </a:spcAft>
              <a:buSzPts val="1400"/>
              <a:buChar char="●"/>
            </a:pPr>
            <a:r>
              <a:rPr lang="zh-TW" sz="1400"/>
              <a:t>Some columns are not well-ordering, e.g. brand. There’re 40 brands in the dataset. We have to put more 40 dimensions for each brand (and value of each is 0 or 1). The number of dimension is too high.</a:t>
            </a:r>
            <a:endParaRPr sz="1400"/>
          </a:p>
          <a:p>
            <a:pPr marL="457200" lvl="0" indent="-317500" rtl="0">
              <a:spcBef>
                <a:spcPts val="0"/>
              </a:spcBef>
              <a:spcAft>
                <a:spcPts val="0"/>
              </a:spcAft>
              <a:buSzPts val="1400"/>
              <a:buChar char="●"/>
            </a:pPr>
            <a:r>
              <a:rPr lang="zh-TW" sz="1400"/>
              <a:t>Some records seem to be mistakes. It needs a good method to drop them as less manpower as possible, or we’ll spend much time on deciding which are incorrect.</a:t>
            </a:r>
            <a:endParaRPr sz="1400"/>
          </a:p>
          <a:p>
            <a:pPr marL="0" lvl="0" indent="0">
              <a:spcBef>
                <a:spcPts val="1600"/>
              </a:spcBef>
              <a:spcAft>
                <a:spcPts val="1600"/>
              </a:spcAft>
              <a:buNone/>
            </a:pPr>
            <a:endParaRPr/>
          </a:p>
        </p:txBody>
      </p:sp>
      <p:pic>
        <p:nvPicPr>
          <p:cNvPr id="266" name="Shape 266"/>
          <p:cNvPicPr preferRelativeResize="0"/>
          <p:nvPr/>
        </p:nvPicPr>
        <p:blipFill>
          <a:blip r:embed="rId3">
            <a:alphaModFix/>
          </a:blip>
          <a:stretch>
            <a:fillRect/>
          </a:stretch>
        </p:blipFill>
        <p:spPr>
          <a:xfrm>
            <a:off x="3328400" y="1155825"/>
            <a:ext cx="733350" cy="733350"/>
          </a:xfrm>
          <a:prstGeom prst="rect">
            <a:avLst/>
          </a:prstGeom>
          <a:noFill/>
          <a:ln>
            <a:noFill/>
          </a:ln>
        </p:spPr>
      </p:pic>
      <p:pic>
        <p:nvPicPr>
          <p:cNvPr id="267" name="Shape 267"/>
          <p:cNvPicPr preferRelativeResize="0"/>
          <p:nvPr/>
        </p:nvPicPr>
        <p:blipFill rotWithShape="1">
          <a:blip r:embed="rId4">
            <a:alphaModFix/>
          </a:blip>
          <a:srcRect l="793" b="24947"/>
          <a:stretch/>
        </p:blipFill>
        <p:spPr>
          <a:xfrm>
            <a:off x="1878125" y="4516600"/>
            <a:ext cx="6172200" cy="434825"/>
          </a:xfrm>
          <a:prstGeom prst="rect">
            <a:avLst/>
          </a:prstGeom>
          <a:noFill/>
          <a:ln>
            <a:noFill/>
          </a:ln>
        </p:spPr>
      </p:pic>
      <p:sp>
        <p:nvSpPr>
          <p:cNvPr id="268" name="Shape 268"/>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en-US" altLang="zh-TW"/>
              <a:t>34</a:t>
            </a:f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Shape 273"/>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a:spcBef>
                <a:spcPts val="0"/>
              </a:spcBef>
              <a:spcAft>
                <a:spcPts val="0"/>
              </a:spcAft>
              <a:buNone/>
            </a:pPr>
            <a:r>
              <a:rPr lang="zh-TW"/>
              <a:t>Plan before 2017/1/13</a:t>
            </a:r>
            <a:endParaRPr/>
          </a:p>
        </p:txBody>
      </p:sp>
      <p:graphicFrame>
        <p:nvGraphicFramePr>
          <p:cNvPr id="274" name="Shape 274"/>
          <p:cNvGraphicFramePr/>
          <p:nvPr/>
        </p:nvGraphicFramePr>
        <p:xfrm>
          <a:off x="631025" y="1668525"/>
          <a:ext cx="3000000" cy="3000000"/>
        </p:xfrm>
        <a:graphic>
          <a:graphicData uri="http://schemas.openxmlformats.org/drawingml/2006/table">
            <a:tbl>
              <a:tblPr>
                <a:noFill/>
                <a:tableStyleId>{F5C3E127-4AAC-4BB7-9AE0-EB2E45409D7B}</a:tableStyleId>
              </a:tblPr>
              <a:tblGrid>
                <a:gridCol w="829775">
                  <a:extLst>
                    <a:ext uri="{9D8B030D-6E8A-4147-A177-3AD203B41FA5}">
                      <a16:colId xmlns:a16="http://schemas.microsoft.com/office/drawing/2014/main" val="20000"/>
                    </a:ext>
                  </a:extLst>
                </a:gridCol>
                <a:gridCol w="1173425">
                  <a:extLst>
                    <a:ext uri="{9D8B030D-6E8A-4147-A177-3AD203B41FA5}">
                      <a16:colId xmlns:a16="http://schemas.microsoft.com/office/drawing/2014/main" val="20001"/>
                    </a:ext>
                  </a:extLst>
                </a:gridCol>
                <a:gridCol w="1208825">
                  <a:extLst>
                    <a:ext uri="{9D8B030D-6E8A-4147-A177-3AD203B41FA5}">
                      <a16:colId xmlns:a16="http://schemas.microsoft.com/office/drawing/2014/main" val="20002"/>
                    </a:ext>
                  </a:extLst>
                </a:gridCol>
                <a:gridCol w="916225">
                  <a:extLst>
                    <a:ext uri="{9D8B030D-6E8A-4147-A177-3AD203B41FA5}">
                      <a16:colId xmlns:a16="http://schemas.microsoft.com/office/drawing/2014/main" val="20003"/>
                    </a:ext>
                  </a:extLst>
                </a:gridCol>
                <a:gridCol w="1070375">
                  <a:extLst>
                    <a:ext uri="{9D8B030D-6E8A-4147-A177-3AD203B41FA5}">
                      <a16:colId xmlns:a16="http://schemas.microsoft.com/office/drawing/2014/main" val="20004"/>
                    </a:ext>
                  </a:extLst>
                </a:gridCol>
                <a:gridCol w="839475">
                  <a:extLst>
                    <a:ext uri="{9D8B030D-6E8A-4147-A177-3AD203B41FA5}">
                      <a16:colId xmlns:a16="http://schemas.microsoft.com/office/drawing/2014/main" val="20005"/>
                    </a:ext>
                  </a:extLst>
                </a:gridCol>
                <a:gridCol w="1108075">
                  <a:extLst>
                    <a:ext uri="{9D8B030D-6E8A-4147-A177-3AD203B41FA5}">
                      <a16:colId xmlns:a16="http://schemas.microsoft.com/office/drawing/2014/main" val="20006"/>
                    </a:ext>
                  </a:extLst>
                </a:gridCol>
                <a:gridCol w="695250">
                  <a:extLst>
                    <a:ext uri="{9D8B030D-6E8A-4147-A177-3AD203B41FA5}">
                      <a16:colId xmlns:a16="http://schemas.microsoft.com/office/drawing/2014/main" val="20007"/>
                    </a:ext>
                  </a:extLst>
                </a:gridCol>
              </a:tblGrid>
              <a:tr h="579300">
                <a:tc>
                  <a:txBody>
                    <a:bodyPr/>
                    <a:lstStyle/>
                    <a:p>
                      <a:pPr marL="0" lvl="0" indent="0" rtl="0">
                        <a:spcBef>
                          <a:spcPts val="0"/>
                        </a:spcBef>
                        <a:spcAft>
                          <a:spcPts val="0"/>
                        </a:spcAft>
                        <a:buNone/>
                      </a:pPr>
                      <a:r>
                        <a:rPr lang="zh-TW" sz="1000">
                          <a:solidFill>
                            <a:srgbClr val="F3F3F3"/>
                          </a:solidFill>
                        </a:rPr>
                        <a:t>        items</a:t>
                      </a:r>
                      <a:endParaRPr sz="1000">
                        <a:solidFill>
                          <a:srgbClr val="F3F3F3"/>
                        </a:solidFill>
                      </a:endParaRPr>
                    </a:p>
                  </a:txBody>
                  <a:tcPr marL="91425" marR="91425" marT="91425" marB="91425"/>
                </a:tc>
                <a:tc>
                  <a:txBody>
                    <a:bodyPr/>
                    <a:lstStyle/>
                    <a:p>
                      <a:pPr marL="0" lvl="0" indent="0" algn="ctr" rtl="0">
                        <a:spcBef>
                          <a:spcPts val="0"/>
                        </a:spcBef>
                        <a:spcAft>
                          <a:spcPts val="0"/>
                        </a:spcAft>
                        <a:buNone/>
                      </a:pPr>
                      <a:r>
                        <a:rPr lang="zh-TW">
                          <a:solidFill>
                            <a:srgbClr val="F3F3F3"/>
                          </a:solidFill>
                        </a:rPr>
                        <a:t>Date</a:t>
                      </a:r>
                      <a:endParaRPr>
                        <a:solidFill>
                          <a:srgbClr val="F3F3F3"/>
                        </a:solidFill>
                      </a:endParaRPr>
                    </a:p>
                  </a:txBody>
                  <a:tcPr marL="91425" marR="91425" marT="91425" marB="91425" anchor="ctr"/>
                </a:tc>
                <a:tc>
                  <a:txBody>
                    <a:bodyPr/>
                    <a:lstStyle/>
                    <a:p>
                      <a:pPr marL="0" lvl="0" indent="0">
                        <a:spcBef>
                          <a:spcPts val="0"/>
                        </a:spcBef>
                        <a:spcAft>
                          <a:spcPts val="0"/>
                        </a:spcAft>
                        <a:buNone/>
                      </a:pPr>
                      <a:r>
                        <a:rPr lang="zh-TW" sz="1200">
                          <a:solidFill>
                            <a:srgbClr val="F3F3F3"/>
                          </a:solidFill>
                        </a:rPr>
                        <a:t>Preprocessing</a:t>
                      </a:r>
                      <a:endParaRPr sz="1200">
                        <a:solidFill>
                          <a:srgbClr val="F3F3F3"/>
                        </a:solidFill>
                      </a:endParaRPr>
                    </a:p>
                  </a:txBody>
                  <a:tcPr marL="91425" marR="91425" marT="91425" marB="91425" anchor="ctr"/>
                </a:tc>
                <a:tc>
                  <a:txBody>
                    <a:bodyPr/>
                    <a:lstStyle/>
                    <a:p>
                      <a:pPr marL="0" lvl="0" indent="0" algn="ctr">
                        <a:spcBef>
                          <a:spcPts val="0"/>
                        </a:spcBef>
                        <a:spcAft>
                          <a:spcPts val="0"/>
                        </a:spcAft>
                        <a:buNone/>
                      </a:pPr>
                      <a:r>
                        <a:rPr lang="zh-TW" sz="1200">
                          <a:solidFill>
                            <a:srgbClr val="F3F3F3"/>
                          </a:solidFill>
                        </a:rPr>
                        <a:t>Clustering</a:t>
                      </a:r>
                      <a:endParaRPr sz="1200">
                        <a:solidFill>
                          <a:srgbClr val="F3F3F3"/>
                        </a:solidFill>
                      </a:endParaRPr>
                    </a:p>
                  </a:txBody>
                  <a:tcPr marL="91425" marR="91425" marT="91425" marB="91425" anchor="ctr"/>
                </a:tc>
                <a:tc>
                  <a:txBody>
                    <a:bodyPr/>
                    <a:lstStyle/>
                    <a:p>
                      <a:pPr marL="0" lvl="0" indent="0" algn="ctr" rtl="0">
                        <a:spcBef>
                          <a:spcPts val="0"/>
                        </a:spcBef>
                        <a:spcAft>
                          <a:spcPts val="0"/>
                        </a:spcAft>
                        <a:buNone/>
                      </a:pPr>
                      <a:r>
                        <a:rPr lang="zh-TW" sz="1200">
                          <a:solidFill>
                            <a:srgbClr val="F3F3F3"/>
                          </a:solidFill>
                        </a:rPr>
                        <a:t>Linear</a:t>
                      </a:r>
                      <a:endParaRPr sz="1200">
                        <a:solidFill>
                          <a:srgbClr val="F3F3F3"/>
                        </a:solidFill>
                      </a:endParaRPr>
                    </a:p>
                    <a:p>
                      <a:pPr marL="0" lvl="0" indent="0" algn="ctr">
                        <a:spcBef>
                          <a:spcPts val="0"/>
                        </a:spcBef>
                        <a:spcAft>
                          <a:spcPts val="0"/>
                        </a:spcAft>
                        <a:buNone/>
                      </a:pPr>
                      <a:r>
                        <a:rPr lang="zh-TW" sz="1200">
                          <a:solidFill>
                            <a:srgbClr val="F3F3F3"/>
                          </a:solidFill>
                        </a:rPr>
                        <a:t>Regression &amp; SVM</a:t>
                      </a:r>
                      <a:endParaRPr sz="1200">
                        <a:solidFill>
                          <a:srgbClr val="F3F3F3"/>
                        </a:solidFill>
                      </a:endParaRPr>
                    </a:p>
                  </a:txBody>
                  <a:tcPr marL="91425" marR="91425" marT="91425" marB="91425" anchor="ctr"/>
                </a:tc>
                <a:tc>
                  <a:txBody>
                    <a:bodyPr/>
                    <a:lstStyle/>
                    <a:p>
                      <a:pPr marL="0" lvl="0" indent="0" algn="ctr">
                        <a:spcBef>
                          <a:spcPts val="0"/>
                        </a:spcBef>
                        <a:spcAft>
                          <a:spcPts val="0"/>
                        </a:spcAft>
                        <a:buNone/>
                      </a:pPr>
                      <a:r>
                        <a:rPr lang="zh-TW" sz="1200">
                          <a:solidFill>
                            <a:srgbClr val="F3F3F3"/>
                          </a:solidFill>
                        </a:rPr>
                        <a:t>Random</a:t>
                      </a:r>
                      <a:endParaRPr sz="1200">
                        <a:solidFill>
                          <a:srgbClr val="F3F3F3"/>
                        </a:solidFill>
                      </a:endParaRPr>
                    </a:p>
                    <a:p>
                      <a:pPr marL="0" lvl="0" indent="0" algn="ctr">
                        <a:spcBef>
                          <a:spcPts val="0"/>
                        </a:spcBef>
                        <a:spcAft>
                          <a:spcPts val="0"/>
                        </a:spcAft>
                        <a:buNone/>
                      </a:pPr>
                      <a:r>
                        <a:rPr lang="zh-TW" sz="1200">
                          <a:solidFill>
                            <a:srgbClr val="F3F3F3"/>
                          </a:solidFill>
                        </a:rPr>
                        <a:t>Forest</a:t>
                      </a:r>
                      <a:endParaRPr sz="1200">
                        <a:solidFill>
                          <a:srgbClr val="F3F3F3"/>
                        </a:solidFill>
                      </a:endParaRPr>
                    </a:p>
                  </a:txBody>
                  <a:tcPr marL="91425" marR="91425" marT="91425" marB="91425" anchor="ctr"/>
                </a:tc>
                <a:tc>
                  <a:txBody>
                    <a:bodyPr/>
                    <a:lstStyle/>
                    <a:p>
                      <a:pPr marL="0" lvl="0" indent="0" algn="ctr" rtl="0">
                        <a:spcBef>
                          <a:spcPts val="0"/>
                        </a:spcBef>
                        <a:spcAft>
                          <a:spcPts val="0"/>
                        </a:spcAft>
                        <a:buNone/>
                      </a:pPr>
                      <a:r>
                        <a:rPr lang="zh-TW" sz="1200">
                          <a:solidFill>
                            <a:srgbClr val="F3F3F3"/>
                          </a:solidFill>
                        </a:rPr>
                        <a:t>Comparison</a:t>
                      </a:r>
                      <a:endParaRPr sz="1200">
                        <a:solidFill>
                          <a:srgbClr val="F3F3F3"/>
                        </a:solidFill>
                      </a:endParaRPr>
                    </a:p>
                    <a:p>
                      <a:pPr marL="0" lvl="0" indent="0" algn="ctr" rtl="0">
                        <a:spcBef>
                          <a:spcPts val="0"/>
                        </a:spcBef>
                        <a:spcAft>
                          <a:spcPts val="0"/>
                        </a:spcAft>
                        <a:buNone/>
                      </a:pPr>
                      <a:r>
                        <a:rPr lang="zh-TW" sz="1200">
                          <a:solidFill>
                            <a:srgbClr val="F3F3F3"/>
                          </a:solidFill>
                        </a:rPr>
                        <a:t>&amp;</a:t>
                      </a:r>
                      <a:endParaRPr sz="1200">
                        <a:solidFill>
                          <a:srgbClr val="F3F3F3"/>
                        </a:solidFill>
                      </a:endParaRPr>
                    </a:p>
                    <a:p>
                      <a:pPr marL="0" lvl="0" indent="0" algn="ctr">
                        <a:spcBef>
                          <a:spcPts val="0"/>
                        </a:spcBef>
                        <a:spcAft>
                          <a:spcPts val="0"/>
                        </a:spcAft>
                        <a:buNone/>
                      </a:pPr>
                      <a:r>
                        <a:rPr lang="zh-TW" sz="1200">
                          <a:solidFill>
                            <a:srgbClr val="F3F3F3"/>
                          </a:solidFill>
                        </a:rPr>
                        <a:t>Observation</a:t>
                      </a:r>
                      <a:endParaRPr sz="1200">
                        <a:solidFill>
                          <a:srgbClr val="F3F3F3"/>
                        </a:solidFill>
                      </a:endParaRPr>
                    </a:p>
                  </a:txBody>
                  <a:tcPr marL="91425" marR="91425" marT="91425" marB="91425" anchor="ctr"/>
                </a:tc>
                <a:tc>
                  <a:txBody>
                    <a:bodyPr/>
                    <a:lstStyle/>
                    <a:p>
                      <a:pPr marL="0" lvl="0" indent="0" algn="ctr" rtl="0">
                        <a:spcBef>
                          <a:spcPts val="0"/>
                        </a:spcBef>
                        <a:spcAft>
                          <a:spcPts val="0"/>
                        </a:spcAft>
                        <a:buNone/>
                      </a:pPr>
                      <a:r>
                        <a:rPr lang="zh-TW" sz="1200">
                          <a:solidFill>
                            <a:srgbClr val="F3F3F3"/>
                          </a:solidFill>
                        </a:rPr>
                        <a:t>Report</a:t>
                      </a:r>
                      <a:endParaRPr sz="1200">
                        <a:solidFill>
                          <a:srgbClr val="F3F3F3"/>
                        </a:solidFill>
                      </a:endParaRPr>
                    </a:p>
                  </a:txBody>
                  <a:tcPr marL="91425" marR="91425" marT="91425" marB="91425" anchor="ctr"/>
                </a:tc>
                <a:extLst>
                  <a:ext uri="{0D108BD9-81ED-4DB2-BD59-A6C34878D82A}">
                    <a16:rowId xmlns:a16="http://schemas.microsoft.com/office/drawing/2014/main" val="10000"/>
                  </a:ext>
                </a:extLst>
              </a:tr>
              <a:tr h="396200">
                <a:tc rowSpan="2">
                  <a:txBody>
                    <a:bodyPr/>
                    <a:lstStyle/>
                    <a:p>
                      <a:pPr marL="0" lvl="0" indent="0" algn="ctr" rtl="0">
                        <a:spcBef>
                          <a:spcPts val="0"/>
                        </a:spcBef>
                        <a:spcAft>
                          <a:spcPts val="0"/>
                        </a:spcAft>
                        <a:buNone/>
                      </a:pPr>
                      <a:r>
                        <a:rPr lang="zh-TW">
                          <a:solidFill>
                            <a:srgbClr val="F3F3F3"/>
                          </a:solidFill>
                        </a:rPr>
                        <a:t>2017</a:t>
                      </a:r>
                      <a:endParaRPr>
                        <a:solidFill>
                          <a:srgbClr val="F3F3F3"/>
                        </a:solidFill>
                      </a:endParaRPr>
                    </a:p>
                  </a:txBody>
                  <a:tcPr marL="91425" marR="91425" marT="91425" marB="91425" anchor="ctr"/>
                </a:tc>
                <a:tc>
                  <a:txBody>
                    <a:bodyPr/>
                    <a:lstStyle/>
                    <a:p>
                      <a:pPr marL="0" lvl="0" indent="0" algn="ctr">
                        <a:spcBef>
                          <a:spcPts val="0"/>
                        </a:spcBef>
                        <a:spcAft>
                          <a:spcPts val="0"/>
                        </a:spcAft>
                        <a:buNone/>
                      </a:pPr>
                      <a:r>
                        <a:rPr lang="zh-TW" sz="1200">
                          <a:solidFill>
                            <a:srgbClr val="F3F3F3"/>
                          </a:solidFill>
                        </a:rPr>
                        <a:t>12/18 - 12/24</a:t>
                      </a:r>
                      <a:endParaRPr sz="1200">
                        <a:solidFill>
                          <a:srgbClr val="F3F3F3"/>
                        </a:solidFill>
                      </a:endParaRPr>
                    </a:p>
                  </a:txBody>
                  <a:tcPr marL="91425" marR="91425" marT="91425" marB="91425" anchor="ctr"/>
                </a:tc>
                <a:tc>
                  <a:txBody>
                    <a:bodyPr/>
                    <a:lstStyle/>
                    <a:p>
                      <a:pPr marL="0" lvl="0" indent="0" algn="ctr">
                        <a:spcBef>
                          <a:spcPts val="0"/>
                        </a:spcBef>
                        <a:spcAft>
                          <a:spcPts val="0"/>
                        </a:spcAft>
                        <a:buNone/>
                      </a:pPr>
                      <a:endParaRPr>
                        <a:solidFill>
                          <a:srgbClr val="F3F3F3"/>
                        </a:solidFill>
                      </a:endParaRPr>
                    </a:p>
                  </a:txBody>
                  <a:tcPr marL="91425" marR="91425" marT="91425" marB="91425"/>
                </a:tc>
                <a:tc>
                  <a:txBody>
                    <a:bodyPr/>
                    <a:lstStyle/>
                    <a:p>
                      <a:pPr marL="0" lvl="0" indent="0" algn="ctr">
                        <a:spcBef>
                          <a:spcPts val="0"/>
                        </a:spcBef>
                        <a:spcAft>
                          <a:spcPts val="0"/>
                        </a:spcAft>
                        <a:buNone/>
                      </a:pPr>
                      <a:endParaRPr>
                        <a:solidFill>
                          <a:srgbClr val="F3F3F3"/>
                        </a:solidFill>
                      </a:endParaRPr>
                    </a:p>
                  </a:txBody>
                  <a:tcPr marL="91425" marR="91425" marT="91425" marB="91425" anchor="ctr"/>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extLst>
                  <a:ext uri="{0D108BD9-81ED-4DB2-BD59-A6C34878D82A}">
                    <a16:rowId xmlns:a16="http://schemas.microsoft.com/office/drawing/2014/main" val="10001"/>
                  </a:ext>
                </a:extLst>
              </a:tr>
              <a:tr h="396200">
                <a:tc vMerge="1">
                  <a:txBody>
                    <a:bodyPr/>
                    <a:lstStyle/>
                    <a:p>
                      <a:endParaRPr lang="zh-TW"/>
                    </a:p>
                  </a:txBody>
                  <a:tcPr/>
                </a:tc>
                <a:tc>
                  <a:txBody>
                    <a:bodyPr/>
                    <a:lstStyle/>
                    <a:p>
                      <a:pPr marL="0" lvl="0" indent="0" algn="ctr" rtl="0">
                        <a:spcBef>
                          <a:spcPts val="0"/>
                        </a:spcBef>
                        <a:spcAft>
                          <a:spcPts val="0"/>
                        </a:spcAft>
                        <a:buNone/>
                      </a:pPr>
                      <a:r>
                        <a:rPr lang="zh-TW" sz="1200">
                          <a:solidFill>
                            <a:srgbClr val="F3F3F3"/>
                          </a:solidFill>
                        </a:rPr>
                        <a:t>12/25 - 12/31</a:t>
                      </a:r>
                      <a:endParaRPr sz="1200"/>
                    </a:p>
                  </a:txBody>
                  <a:tcPr marL="91425" marR="91425" marT="91425" marB="91425" anchor="ctr"/>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solidFill>
                          <a:srgbClr val="F3F3F3"/>
                        </a:solidFill>
                      </a:endParaRPr>
                    </a:p>
                  </a:txBody>
                  <a:tcPr marL="91425" marR="91425" marT="91425" marB="91425"/>
                </a:tc>
                <a:tc>
                  <a:txBody>
                    <a:bodyPr/>
                    <a:lstStyle/>
                    <a:p>
                      <a:pPr marL="0" lvl="0" indent="0" algn="ctr">
                        <a:spcBef>
                          <a:spcPts val="0"/>
                        </a:spcBef>
                        <a:spcAft>
                          <a:spcPts val="0"/>
                        </a:spcAft>
                        <a:buNone/>
                      </a:pPr>
                      <a:endParaRPr>
                        <a:solidFill>
                          <a:srgbClr val="F3F3F3"/>
                        </a:solidFill>
                      </a:endParaRPr>
                    </a:p>
                  </a:txBody>
                  <a:tcPr marL="91425" marR="91425" marT="91425" marB="91425"/>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extLst>
                  <a:ext uri="{0D108BD9-81ED-4DB2-BD59-A6C34878D82A}">
                    <a16:rowId xmlns:a16="http://schemas.microsoft.com/office/drawing/2014/main" val="10002"/>
                  </a:ext>
                </a:extLst>
              </a:tr>
              <a:tr h="396200">
                <a:tc rowSpan="2">
                  <a:txBody>
                    <a:bodyPr/>
                    <a:lstStyle/>
                    <a:p>
                      <a:pPr marL="0" lvl="0" indent="0" algn="ctr" rtl="0">
                        <a:spcBef>
                          <a:spcPts val="0"/>
                        </a:spcBef>
                        <a:spcAft>
                          <a:spcPts val="0"/>
                        </a:spcAft>
                        <a:buNone/>
                      </a:pPr>
                      <a:r>
                        <a:rPr lang="zh-TW">
                          <a:solidFill>
                            <a:srgbClr val="F3F3F3"/>
                          </a:solidFill>
                        </a:rPr>
                        <a:t>2018</a:t>
                      </a:r>
                      <a:endParaRPr>
                        <a:solidFill>
                          <a:srgbClr val="F3F3F3"/>
                        </a:solidFill>
                      </a:endParaRPr>
                    </a:p>
                  </a:txBody>
                  <a:tcPr marL="91425" marR="91425" marT="91425" marB="91425" anchor="ctr"/>
                </a:tc>
                <a:tc>
                  <a:txBody>
                    <a:bodyPr/>
                    <a:lstStyle/>
                    <a:p>
                      <a:pPr marL="0" lvl="0" indent="0" algn="ctr" rtl="0">
                        <a:spcBef>
                          <a:spcPts val="0"/>
                        </a:spcBef>
                        <a:spcAft>
                          <a:spcPts val="0"/>
                        </a:spcAft>
                        <a:buNone/>
                      </a:pPr>
                      <a:r>
                        <a:rPr lang="zh-TW" sz="1200">
                          <a:solidFill>
                            <a:srgbClr val="F3F3F3"/>
                          </a:solidFill>
                        </a:rPr>
                        <a:t>1/1 - 1/7</a:t>
                      </a:r>
                      <a:endParaRPr sz="1200">
                        <a:solidFill>
                          <a:srgbClr val="F3F3F3"/>
                        </a:solidFill>
                      </a:endParaRPr>
                    </a:p>
                  </a:txBody>
                  <a:tcPr marL="91425" marR="91425" marT="91425" marB="91425" anchor="ctr"/>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tc>
                  <a:txBody>
                    <a:bodyPr/>
                    <a:lstStyle/>
                    <a:p>
                      <a:pPr marL="0" lvl="0" indent="0" algn="ctr">
                        <a:spcBef>
                          <a:spcPts val="0"/>
                        </a:spcBef>
                        <a:spcAft>
                          <a:spcPts val="0"/>
                        </a:spcAft>
                        <a:buNone/>
                      </a:pPr>
                      <a:endParaRPr>
                        <a:solidFill>
                          <a:srgbClr val="F3F3F3"/>
                        </a:solidFill>
                      </a:endParaRPr>
                    </a:p>
                  </a:txBody>
                  <a:tcPr marL="91425" marR="91425" marT="91425" marB="91425"/>
                </a:tc>
                <a:tc>
                  <a:txBody>
                    <a:bodyPr/>
                    <a:lstStyle/>
                    <a:p>
                      <a:pPr marL="0" lvl="0" indent="0" algn="ctr">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extLst>
                  <a:ext uri="{0D108BD9-81ED-4DB2-BD59-A6C34878D82A}">
                    <a16:rowId xmlns:a16="http://schemas.microsoft.com/office/drawing/2014/main" val="10003"/>
                  </a:ext>
                </a:extLst>
              </a:tr>
              <a:tr h="396200">
                <a:tc vMerge="1">
                  <a:txBody>
                    <a:bodyPr/>
                    <a:lstStyle/>
                    <a:p>
                      <a:endParaRPr lang="zh-TW"/>
                    </a:p>
                  </a:txBody>
                  <a:tcPr/>
                </a:tc>
                <a:tc>
                  <a:txBody>
                    <a:bodyPr/>
                    <a:lstStyle/>
                    <a:p>
                      <a:pPr marL="0" lvl="0" indent="0" algn="ctr">
                        <a:spcBef>
                          <a:spcPts val="0"/>
                        </a:spcBef>
                        <a:spcAft>
                          <a:spcPts val="0"/>
                        </a:spcAft>
                        <a:buNone/>
                      </a:pPr>
                      <a:r>
                        <a:rPr lang="zh-TW" sz="1200">
                          <a:solidFill>
                            <a:srgbClr val="F3F3F3"/>
                          </a:solidFill>
                        </a:rPr>
                        <a:t>1/8 - 1/13</a:t>
                      </a:r>
                      <a:endParaRPr sz="1200">
                        <a:solidFill>
                          <a:srgbClr val="F3F3F3"/>
                        </a:solidFill>
                      </a:endParaRPr>
                    </a:p>
                  </a:txBody>
                  <a:tcPr marL="91425" marR="91425" marT="91425" marB="91425" anchor="ctr"/>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tc>
                  <a:txBody>
                    <a:bodyPr/>
                    <a:lstStyle/>
                    <a:p>
                      <a:pPr marL="0" lvl="0" indent="0">
                        <a:spcBef>
                          <a:spcPts val="0"/>
                        </a:spcBef>
                        <a:spcAft>
                          <a:spcPts val="0"/>
                        </a:spcAft>
                        <a:buNone/>
                      </a:pPr>
                      <a:endParaRPr/>
                    </a:p>
                  </a:txBody>
                  <a:tcPr marL="91425" marR="91425" marT="91425" marB="91425"/>
                </a:tc>
                <a:tc>
                  <a:txBody>
                    <a:bodyPr/>
                    <a:lstStyle/>
                    <a:p>
                      <a:pPr marL="0" lvl="0" indent="0" algn="ctr">
                        <a:spcBef>
                          <a:spcPts val="0"/>
                        </a:spcBef>
                        <a:spcAft>
                          <a:spcPts val="0"/>
                        </a:spcAft>
                        <a:buNone/>
                      </a:pPr>
                      <a:endParaRPr>
                        <a:solidFill>
                          <a:srgbClr val="F3F3F3"/>
                        </a:solidFill>
                      </a:endParaRPr>
                    </a:p>
                  </a:txBody>
                  <a:tcPr marL="91425" marR="91425" marT="91425" marB="91425"/>
                </a:tc>
                <a:extLst>
                  <a:ext uri="{0D108BD9-81ED-4DB2-BD59-A6C34878D82A}">
                    <a16:rowId xmlns:a16="http://schemas.microsoft.com/office/drawing/2014/main" val="10004"/>
                  </a:ext>
                </a:extLst>
              </a:tr>
            </a:tbl>
          </a:graphicData>
        </a:graphic>
      </p:graphicFrame>
      <p:cxnSp>
        <p:nvCxnSpPr>
          <p:cNvPr id="275" name="Shape 275"/>
          <p:cNvCxnSpPr/>
          <p:nvPr/>
        </p:nvCxnSpPr>
        <p:spPr>
          <a:xfrm>
            <a:off x="631025" y="1668525"/>
            <a:ext cx="831600" cy="726600"/>
          </a:xfrm>
          <a:prstGeom prst="straightConnector1">
            <a:avLst/>
          </a:prstGeom>
          <a:noFill/>
          <a:ln w="9525" cap="flat" cmpd="sng">
            <a:solidFill>
              <a:schemeClr val="dk2"/>
            </a:solidFill>
            <a:prstDash val="solid"/>
            <a:round/>
            <a:headEnd type="none" w="lg" len="lg"/>
            <a:tailEnd type="none" w="lg" len="lg"/>
          </a:ln>
        </p:spPr>
      </p:cxnSp>
      <p:sp>
        <p:nvSpPr>
          <p:cNvPr id="276" name="Shape 276"/>
          <p:cNvSpPr txBox="1"/>
          <p:nvPr/>
        </p:nvSpPr>
        <p:spPr>
          <a:xfrm>
            <a:off x="631025" y="2102425"/>
            <a:ext cx="459000" cy="256500"/>
          </a:xfrm>
          <a:prstGeom prst="rect">
            <a:avLst/>
          </a:prstGeom>
          <a:noFill/>
          <a:ln>
            <a:noFill/>
          </a:ln>
        </p:spPr>
        <p:txBody>
          <a:bodyPr wrap="square" lIns="91425" tIns="91425" rIns="91425" bIns="91425" anchor="t" anchorCtr="0">
            <a:noAutofit/>
          </a:bodyPr>
          <a:lstStyle/>
          <a:p>
            <a:pPr marL="0" lvl="0" indent="0">
              <a:spcBef>
                <a:spcPts val="0"/>
              </a:spcBef>
              <a:spcAft>
                <a:spcPts val="0"/>
              </a:spcAft>
              <a:buNone/>
            </a:pPr>
            <a:r>
              <a:rPr lang="zh-TW" sz="1000">
                <a:solidFill>
                  <a:srgbClr val="FFFFFF"/>
                </a:solidFill>
              </a:rPr>
              <a:t>Year</a:t>
            </a:r>
            <a:endParaRPr sz="1000">
              <a:solidFill>
                <a:srgbClr val="FFFFFF"/>
              </a:solidFill>
            </a:endParaRPr>
          </a:p>
        </p:txBody>
      </p:sp>
      <p:sp>
        <p:nvSpPr>
          <p:cNvPr id="277" name="Shape 277"/>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en-US" altLang="zh-TW"/>
              <a:t>35</a:t>
            </a:fld>
            <a:endParaRPr/>
          </a:p>
        </p:txBody>
      </p:sp>
      <p:sp>
        <p:nvSpPr>
          <p:cNvPr id="278" name="Shape 278"/>
          <p:cNvSpPr/>
          <p:nvPr/>
        </p:nvSpPr>
        <p:spPr>
          <a:xfrm>
            <a:off x="3172300" y="2497500"/>
            <a:ext cx="141300" cy="1485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sp>
        <p:nvSpPr>
          <p:cNvPr id="279" name="Shape 279"/>
          <p:cNvSpPr/>
          <p:nvPr/>
        </p:nvSpPr>
        <p:spPr>
          <a:xfrm>
            <a:off x="4236125" y="2497500"/>
            <a:ext cx="141300" cy="1485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sp>
        <p:nvSpPr>
          <p:cNvPr id="280" name="Shape 280"/>
          <p:cNvSpPr/>
          <p:nvPr/>
        </p:nvSpPr>
        <p:spPr>
          <a:xfrm>
            <a:off x="5236350" y="2922400"/>
            <a:ext cx="141300" cy="1485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sp>
        <p:nvSpPr>
          <p:cNvPr id="281" name="Shape 281"/>
          <p:cNvSpPr/>
          <p:nvPr/>
        </p:nvSpPr>
        <p:spPr>
          <a:xfrm>
            <a:off x="6172975" y="2922400"/>
            <a:ext cx="141300" cy="1485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sp>
        <p:nvSpPr>
          <p:cNvPr id="282" name="Shape 282"/>
          <p:cNvSpPr/>
          <p:nvPr/>
        </p:nvSpPr>
        <p:spPr>
          <a:xfrm>
            <a:off x="6172975" y="3312000"/>
            <a:ext cx="141300" cy="1485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sp>
        <p:nvSpPr>
          <p:cNvPr id="283" name="Shape 283"/>
          <p:cNvSpPr/>
          <p:nvPr/>
        </p:nvSpPr>
        <p:spPr>
          <a:xfrm>
            <a:off x="7156050" y="3312000"/>
            <a:ext cx="141300" cy="1485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sp>
        <p:nvSpPr>
          <p:cNvPr id="284" name="Shape 284"/>
          <p:cNvSpPr/>
          <p:nvPr/>
        </p:nvSpPr>
        <p:spPr>
          <a:xfrm>
            <a:off x="8064425" y="3722775"/>
            <a:ext cx="141300" cy="148500"/>
          </a:xfrm>
          <a:prstGeom prst="ellipse">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Shape 289"/>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rtl="0">
              <a:spcBef>
                <a:spcPts val="0"/>
              </a:spcBef>
              <a:spcAft>
                <a:spcPts val="0"/>
              </a:spcAft>
              <a:buNone/>
            </a:pPr>
            <a:r>
              <a:rPr lang="zh-TW"/>
              <a:t>Reference</a:t>
            </a:r>
            <a:endParaRPr/>
          </a:p>
        </p:txBody>
      </p:sp>
      <p:sp>
        <p:nvSpPr>
          <p:cNvPr id="290" name="Shape 290"/>
          <p:cNvSpPr txBox="1">
            <a:spLocks noGrp="1"/>
          </p:cNvSpPr>
          <p:nvPr>
            <p:ph type="body" idx="1"/>
          </p:nvPr>
        </p:nvSpPr>
        <p:spPr>
          <a:xfrm>
            <a:off x="1297500" y="1567550"/>
            <a:ext cx="7038900" cy="2911200"/>
          </a:xfrm>
          <a:prstGeom prst="rect">
            <a:avLst/>
          </a:prstGeom>
        </p:spPr>
        <p:txBody>
          <a:bodyPr wrap="square" lIns="91425" tIns="91425" rIns="91425" bIns="91425" anchor="t" anchorCtr="0">
            <a:noAutofit/>
          </a:bodyPr>
          <a:lstStyle/>
          <a:p>
            <a:pPr marL="457200" lvl="0" indent="-330200" rtl="0">
              <a:spcBef>
                <a:spcPts val="0"/>
              </a:spcBef>
              <a:spcAft>
                <a:spcPts val="0"/>
              </a:spcAft>
              <a:buSzPts val="1600"/>
              <a:buChar char="●"/>
            </a:pPr>
            <a:r>
              <a:rPr lang="zh-TW" sz="1600"/>
              <a:t>[1] Pudaruth,S. 2014. “Predicting the Price of Used Cars Using Machine Learning Techniques”, International Journal of information &amp; Computation Technology,4(7)</a:t>
            </a:r>
            <a:endParaRPr sz="1600"/>
          </a:p>
          <a:p>
            <a:pPr marL="457200" lvl="0" indent="-330200" rtl="0">
              <a:spcBef>
                <a:spcPts val="1000"/>
              </a:spcBef>
              <a:spcAft>
                <a:spcPts val="0"/>
              </a:spcAft>
              <a:buSzPts val="1600"/>
              <a:buChar char="●"/>
            </a:pPr>
            <a:r>
              <a:rPr lang="zh-TW" sz="1600"/>
              <a:t>[2] C Chen, L Hao, C Xu., Comparative analysis of used car price evaluation models  - AIP Conference Proceedings, 2017</a:t>
            </a:r>
            <a:endParaRPr sz="1600"/>
          </a:p>
          <a:p>
            <a:pPr marL="457200" lvl="0" indent="-330200" rtl="0">
              <a:spcBef>
                <a:spcPts val="1000"/>
              </a:spcBef>
              <a:spcAft>
                <a:spcPts val="0"/>
              </a:spcAft>
              <a:buSzPts val="1600"/>
              <a:buChar char="●"/>
            </a:pPr>
            <a:r>
              <a:rPr lang="zh-TW" sz="1600"/>
              <a:t>[3] Used cars database - Over 370,000 used cars scraped from Ebay Kleinanzeigen. Availble from: </a:t>
            </a:r>
            <a:r>
              <a:rPr lang="zh-TW" sz="1200" u="sng">
                <a:solidFill>
                  <a:schemeClr val="hlink"/>
                </a:solidFill>
                <a:hlinkClick r:id="rId3"/>
              </a:rPr>
              <a:t>https://www.kaggle.com/orgesleka/used-cars-database</a:t>
            </a:r>
            <a:endParaRPr sz="1600"/>
          </a:p>
          <a:p>
            <a:pPr marL="0" lvl="0" indent="0" rtl="0">
              <a:spcBef>
                <a:spcPts val="1600"/>
              </a:spcBef>
              <a:spcAft>
                <a:spcPts val="1600"/>
              </a:spcAft>
              <a:buNone/>
            </a:pPr>
            <a:endParaRPr sz="1200"/>
          </a:p>
        </p:txBody>
      </p:sp>
      <p:sp>
        <p:nvSpPr>
          <p:cNvPr id="291" name="Shape 29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en-US" altLang="zh-TW"/>
              <a:t>36</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INTRODUCTION</a:t>
            </a:r>
            <a:endParaRPr lang="zh-TW" altLang="en-US" dirty="0"/>
          </a:p>
        </p:txBody>
      </p:sp>
      <p:sp>
        <p:nvSpPr>
          <p:cNvPr id="3" name="文字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4</a:t>
            </a:fld>
            <a:endParaRPr lang="zh-TW" altLang="en-US"/>
          </a:p>
        </p:txBody>
      </p:sp>
    </p:spTree>
    <p:extLst>
      <p:ext uri="{BB962C8B-B14F-4D97-AF65-F5344CB8AC3E}">
        <p14:creationId xmlns:p14="http://schemas.microsoft.com/office/powerpoint/2010/main" val="41566699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Shape 201"/>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marL="0" lvl="0" indent="0">
              <a:spcBef>
                <a:spcPts val="0"/>
              </a:spcBef>
              <a:spcAft>
                <a:spcPts val="0"/>
              </a:spcAft>
              <a:buNone/>
            </a:pPr>
            <a:r>
              <a:rPr lang="en-US" altLang="zh-TW" dirty="0" smtClean="0"/>
              <a:t>PROBLEM DEFINITION</a:t>
            </a:r>
            <a:endParaRPr dirty="0"/>
          </a:p>
        </p:txBody>
      </p:sp>
      <p:sp>
        <p:nvSpPr>
          <p:cNvPr id="202" name="Shape 202"/>
          <p:cNvSpPr txBox="1">
            <a:spLocks noGrp="1"/>
          </p:cNvSpPr>
          <p:nvPr>
            <p:ph type="body" idx="1"/>
          </p:nvPr>
        </p:nvSpPr>
        <p:spPr>
          <a:xfrm>
            <a:off x="1297500" y="1307850"/>
            <a:ext cx="7548000" cy="3303000"/>
          </a:xfrm>
          <a:prstGeom prst="rect">
            <a:avLst/>
          </a:prstGeom>
          <a:effectLst>
            <a:outerShdw blurRad="128588" dist="9525" dir="5400000" algn="bl" rotWithShape="0">
              <a:srgbClr val="000000"/>
            </a:outerShdw>
          </a:effectLst>
        </p:spPr>
        <p:txBody>
          <a:bodyPr wrap="square" lIns="91425" tIns="91425" rIns="91425" bIns="91425" anchor="t" anchorCtr="0">
            <a:noAutofit/>
          </a:bodyPr>
          <a:lstStyle/>
          <a:p>
            <a:pPr marL="457200" lvl="0" indent="-342900" rtl="0">
              <a:lnSpc>
                <a:spcPct val="100000"/>
              </a:lnSpc>
              <a:spcBef>
                <a:spcPts val="0"/>
              </a:spcBef>
              <a:spcAft>
                <a:spcPts val="0"/>
              </a:spcAft>
              <a:buSzPts val="1800"/>
              <a:buAutoNum type="arabicPeriod"/>
            </a:pPr>
            <a:r>
              <a:rPr lang="zh-TW" sz="1800" dirty="0"/>
              <a:t>Data Observation</a:t>
            </a:r>
            <a:endParaRPr sz="1800" dirty="0"/>
          </a:p>
          <a:p>
            <a:pPr marL="457200" lvl="0" indent="0" rtl="0">
              <a:lnSpc>
                <a:spcPct val="100000"/>
              </a:lnSpc>
              <a:spcBef>
                <a:spcPts val="1000"/>
              </a:spcBef>
              <a:spcAft>
                <a:spcPts val="0"/>
              </a:spcAft>
              <a:buNone/>
            </a:pPr>
            <a:r>
              <a:rPr lang="zh-TW" sz="1600" dirty="0"/>
              <a:t>Try different clustering methods and observe the visualization outputs to find some trend &amp; relation between a specific attribute and </a:t>
            </a:r>
            <a:r>
              <a:rPr lang="zh-TW" sz="1600" b="1" i="1" dirty="0"/>
              <a:t>price</a:t>
            </a:r>
            <a:r>
              <a:rPr lang="zh-TW" sz="1600" dirty="0" smtClean="0"/>
              <a:t>.</a:t>
            </a:r>
            <a:endParaRPr sz="1600" dirty="0" smtClean="0"/>
          </a:p>
          <a:p>
            <a:pPr marL="114300" lvl="0" indent="0" rtl="0">
              <a:lnSpc>
                <a:spcPct val="100000"/>
              </a:lnSpc>
              <a:spcBef>
                <a:spcPts val="1000"/>
              </a:spcBef>
              <a:spcAft>
                <a:spcPts val="0"/>
              </a:spcAft>
              <a:buSzPts val="1800"/>
              <a:buNone/>
            </a:pPr>
            <a:r>
              <a:rPr lang="en-US" altLang="zh-TW" sz="1800" dirty="0" smtClean="0"/>
              <a:t>2.   </a:t>
            </a:r>
            <a:r>
              <a:rPr lang="zh-TW" sz="1800" dirty="0" smtClean="0"/>
              <a:t>Model Prediction</a:t>
            </a:r>
            <a:endParaRPr sz="1800" dirty="0" smtClean="0"/>
          </a:p>
          <a:p>
            <a:pPr marL="0" lvl="0" indent="457200" rtl="0">
              <a:lnSpc>
                <a:spcPct val="150000"/>
              </a:lnSpc>
              <a:spcBef>
                <a:spcPts val="1000"/>
              </a:spcBef>
              <a:spcAft>
                <a:spcPts val="0"/>
              </a:spcAft>
              <a:buNone/>
            </a:pPr>
            <a:r>
              <a:rPr lang="zh-TW" sz="1600" dirty="0" smtClean="0"/>
              <a:t>Find </a:t>
            </a:r>
            <a:r>
              <a:rPr lang="zh-TW" sz="1600" dirty="0">
                <a:latin typeface="Courier New"/>
                <a:ea typeface="Courier New"/>
                <a:cs typeface="Courier New"/>
                <a:sym typeface="Courier New"/>
              </a:rPr>
              <a:t>f()</a:t>
            </a:r>
            <a:r>
              <a:rPr lang="zh-TW" sz="1600" dirty="0"/>
              <a:t> that minimize </a:t>
            </a:r>
            <a:r>
              <a:rPr lang="zh-TW" sz="1600" dirty="0">
                <a:latin typeface="Courier New"/>
                <a:ea typeface="Courier New"/>
                <a:cs typeface="Courier New"/>
                <a:sym typeface="Courier New"/>
              </a:rPr>
              <a:t>E((price_true - f(attr))^2)</a:t>
            </a:r>
            <a:r>
              <a:rPr lang="zh-TW" sz="1600" dirty="0"/>
              <a:t> for each column.</a:t>
            </a:r>
            <a:endParaRPr sz="1600" dirty="0"/>
          </a:p>
          <a:p>
            <a:pPr marL="914400" lvl="0" indent="-317500" rtl="0">
              <a:lnSpc>
                <a:spcPct val="150000"/>
              </a:lnSpc>
              <a:spcBef>
                <a:spcPts val="1000"/>
              </a:spcBef>
              <a:spcAft>
                <a:spcPts val="0"/>
              </a:spcAft>
              <a:buSzPts val="1400"/>
              <a:buChar char="●"/>
            </a:pPr>
            <a:r>
              <a:rPr lang="zh-TW" sz="1400" dirty="0"/>
              <a:t>For </a:t>
            </a:r>
            <a:r>
              <a:rPr lang="zh-TW" sz="1400" dirty="0">
                <a:solidFill>
                  <a:srgbClr val="FFFFFF"/>
                </a:solidFill>
              </a:rPr>
              <a:t>real-valued fields: find first-order approximation </a:t>
            </a:r>
            <a:r>
              <a:rPr lang="zh-TW" sz="1400" dirty="0">
                <a:solidFill>
                  <a:srgbClr val="FFFFFF"/>
                </a:solidFill>
                <a:latin typeface="Courier New"/>
                <a:ea typeface="Courier New"/>
                <a:cs typeface="Courier New"/>
                <a:sym typeface="Courier New"/>
              </a:rPr>
              <a:t>(y=ax+b)</a:t>
            </a:r>
            <a:r>
              <a:rPr lang="zh-TW" sz="1400" dirty="0">
                <a:solidFill>
                  <a:srgbClr val="FFFFFF"/>
                </a:solidFill>
              </a:rPr>
              <a:t>. </a:t>
            </a:r>
            <a:endParaRPr sz="1400" dirty="0">
              <a:solidFill>
                <a:srgbClr val="FFFFFF"/>
              </a:solidFill>
            </a:endParaRPr>
          </a:p>
          <a:p>
            <a:pPr marL="914400" lvl="0" indent="0" rtl="0">
              <a:lnSpc>
                <a:spcPct val="150000"/>
              </a:lnSpc>
              <a:spcBef>
                <a:spcPts val="0"/>
              </a:spcBef>
              <a:spcAft>
                <a:spcPts val="0"/>
              </a:spcAft>
              <a:buNone/>
            </a:pPr>
            <a:r>
              <a:rPr lang="zh-TW" sz="1400" dirty="0">
                <a:solidFill>
                  <a:srgbClr val="FFFFFF"/>
                </a:solidFill>
              </a:rPr>
              <a:t>i.e.</a:t>
            </a:r>
            <a:r>
              <a:rPr lang="zh-TW" sz="1400" dirty="0"/>
              <a:t> Find the </a:t>
            </a:r>
            <a:r>
              <a:rPr lang="zh-TW" sz="1400" b="1" u="sng" dirty="0"/>
              <a:t>Correlation coefficient</a:t>
            </a:r>
            <a:r>
              <a:rPr lang="zh-TW" sz="1400" dirty="0"/>
              <a:t> and </a:t>
            </a:r>
            <a:r>
              <a:rPr lang="zh-TW" sz="1400" b="1" u="sng" dirty="0"/>
              <a:t>mean</a:t>
            </a:r>
            <a:r>
              <a:rPr lang="zh-TW" sz="1400" dirty="0"/>
              <a:t> between </a:t>
            </a:r>
            <a:r>
              <a:rPr lang="zh-TW" sz="1400" b="1" i="1" dirty="0"/>
              <a:t>price</a:t>
            </a:r>
            <a:r>
              <a:rPr lang="zh-TW" sz="1400" dirty="0"/>
              <a:t> and specific attributes (</a:t>
            </a:r>
            <a:r>
              <a:rPr lang="zh-TW" sz="1400" dirty="0">
                <a:solidFill>
                  <a:srgbClr val="FFFFFF"/>
                </a:solidFill>
              </a:rPr>
              <a:t>real-valued fields)</a:t>
            </a:r>
            <a:r>
              <a:rPr lang="zh-TW" sz="1400" dirty="0"/>
              <a:t>.</a:t>
            </a:r>
            <a:endParaRPr sz="1400" dirty="0"/>
          </a:p>
          <a:p>
            <a:pPr marL="914400" lvl="0" indent="-317500" rtl="0">
              <a:lnSpc>
                <a:spcPct val="150000"/>
              </a:lnSpc>
              <a:spcBef>
                <a:spcPts val="0"/>
              </a:spcBef>
              <a:spcAft>
                <a:spcPts val="1600"/>
              </a:spcAft>
              <a:buSzPts val="1400"/>
              <a:buChar char="●"/>
            </a:pPr>
            <a:r>
              <a:rPr lang="zh-TW" sz="1400" dirty="0"/>
              <a:t>For discrete-valued fields: we only use </a:t>
            </a:r>
            <a:r>
              <a:rPr lang="zh-TW" sz="1400" u="sng" dirty="0"/>
              <a:t>mean</a:t>
            </a:r>
            <a:r>
              <a:rPr lang="zh-TW" sz="1400" dirty="0"/>
              <a:t>.</a:t>
            </a:r>
            <a:endParaRPr sz="1400" dirty="0"/>
          </a:p>
        </p:txBody>
      </p:sp>
      <p:sp>
        <p:nvSpPr>
          <p:cNvPr id="203" name="Shape 203"/>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a:spcBef>
                <a:spcPts val="0"/>
              </a:spcBef>
              <a:spcAft>
                <a:spcPts val="0"/>
              </a:spcAft>
              <a:buNone/>
            </a:pPr>
            <a:fld id="{00000000-1234-1234-1234-123412341234}" type="slidenum">
              <a:rPr lang="en-US" altLang="zh-TW"/>
              <a:t>5</a:t>
            </a:fld>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DATA PREPROCESSING</a:t>
            </a:r>
            <a:endParaRPr lang="zh-TW" altLang="en-US" dirty="0"/>
          </a:p>
        </p:txBody>
      </p:sp>
      <p:sp>
        <p:nvSpPr>
          <p:cNvPr id="3" name="文字版面配置區 2"/>
          <p:cNvSpPr>
            <a:spLocks noGrp="1"/>
          </p:cNvSpPr>
          <p:nvPr>
            <p:ph type="body" idx="1"/>
          </p:nvPr>
        </p:nvSpPr>
        <p:spPr/>
        <p:txBody>
          <a:bodyPr/>
          <a:lstStyle/>
          <a:p>
            <a:endParaRPr lang="zh-TW" altLang="en-US"/>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6</a:t>
            </a:fld>
            <a:endParaRPr lang="zh-TW" altLang="en-US"/>
          </a:p>
        </p:txBody>
      </p:sp>
    </p:spTree>
    <p:extLst>
      <p:ext uri="{BB962C8B-B14F-4D97-AF65-F5344CB8AC3E}">
        <p14:creationId xmlns:p14="http://schemas.microsoft.com/office/powerpoint/2010/main" val="24252835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1297500" y="393750"/>
            <a:ext cx="7038900" cy="914100"/>
          </a:xfrm>
          <a:prstGeom prst="rect">
            <a:avLst/>
          </a:prstGeom>
        </p:spPr>
        <p:txBody>
          <a:bodyPr wrap="square" lIns="91425" tIns="91425" rIns="91425" bIns="91425" anchor="t" anchorCtr="0">
            <a:noAutofit/>
          </a:bodyPr>
          <a:lstStyle/>
          <a:p>
            <a:pPr lvl="0"/>
            <a:r>
              <a:rPr lang="en-US" altLang="zh-TW" dirty="0"/>
              <a:t>Data Observation</a:t>
            </a:r>
            <a:endParaRPr dirty="0"/>
          </a:p>
        </p:txBody>
      </p:sp>
      <p:sp>
        <p:nvSpPr>
          <p:cNvPr id="159" name="Shape 159"/>
          <p:cNvSpPr txBox="1">
            <a:spLocks noGrp="1"/>
          </p:cNvSpPr>
          <p:nvPr>
            <p:ph type="body" idx="1"/>
          </p:nvPr>
        </p:nvSpPr>
        <p:spPr>
          <a:xfrm>
            <a:off x="1297500" y="1307850"/>
            <a:ext cx="7038900" cy="2921100"/>
          </a:xfrm>
          <a:prstGeom prst="rect">
            <a:avLst/>
          </a:prstGeom>
        </p:spPr>
        <p:txBody>
          <a:bodyPr wrap="square" lIns="91425" tIns="91425" rIns="91425" bIns="91425" anchor="t" anchorCtr="0">
            <a:noAutofit/>
          </a:bodyPr>
          <a:lstStyle/>
          <a:p>
            <a:pPr marL="114300" lvl="0" indent="0" rtl="0">
              <a:lnSpc>
                <a:spcPct val="115000"/>
              </a:lnSpc>
              <a:spcBef>
                <a:spcPts val="1000"/>
              </a:spcBef>
              <a:spcAft>
                <a:spcPts val="0"/>
              </a:spcAft>
              <a:buSzPts val="1800"/>
              <a:buNone/>
            </a:pPr>
            <a:r>
              <a:rPr lang="zh-TW" sz="1800" dirty="0" smtClean="0"/>
              <a:t> </a:t>
            </a:r>
            <a:endParaRPr sz="1800" dirty="0"/>
          </a:p>
        </p:txBody>
      </p:sp>
      <p:sp>
        <p:nvSpPr>
          <p:cNvPr id="161" name="Shape 161"/>
          <p:cNvSpPr txBox="1">
            <a:spLocks noGrp="1"/>
          </p:cNvSpPr>
          <p:nvPr>
            <p:ph type="sldNum" idx="12"/>
          </p:nvPr>
        </p:nvSpPr>
        <p:spPr>
          <a:xfrm>
            <a:off x="8472458" y="4663217"/>
            <a:ext cx="548700" cy="393600"/>
          </a:xfrm>
          <a:prstGeom prst="rect">
            <a:avLst/>
          </a:prstGeom>
        </p:spPr>
        <p:txBody>
          <a:bodyPr wrap="square" lIns="91425" tIns="91425" rIns="91425" bIns="91425" anchor="ctr" anchorCtr="0">
            <a:noAutofit/>
          </a:bodyPr>
          <a:lstStyle/>
          <a:p>
            <a:pPr marL="0" lvl="0" indent="0" rtl="0">
              <a:spcBef>
                <a:spcPts val="0"/>
              </a:spcBef>
              <a:spcAft>
                <a:spcPts val="0"/>
              </a:spcAft>
              <a:buNone/>
            </a:pPr>
            <a:fld id="{00000000-1234-1234-1234-123412341234}" type="slidenum">
              <a:rPr lang="en-US" altLang="zh-TW"/>
              <a:t>7</a:t>
            </a:fld>
            <a:endParaRPr/>
          </a:p>
        </p:txBody>
      </p:sp>
      <p:pic>
        <p:nvPicPr>
          <p:cNvPr id="6" name="Shape 150"/>
          <p:cNvPicPr preferRelativeResize="0"/>
          <p:nvPr/>
        </p:nvPicPr>
        <p:blipFill rotWithShape="1">
          <a:blip r:embed="rId3">
            <a:alphaModFix/>
          </a:blip>
          <a:srcRect t="-11644" b="-7786"/>
          <a:stretch/>
        </p:blipFill>
        <p:spPr>
          <a:xfrm>
            <a:off x="5320077" y="2309299"/>
            <a:ext cx="1870354" cy="914100"/>
          </a:xfrm>
          <a:prstGeom prst="rect">
            <a:avLst/>
          </a:prstGeom>
          <a:noFill/>
          <a:ln>
            <a:noFill/>
          </a:ln>
        </p:spPr>
      </p:pic>
      <p:pic>
        <p:nvPicPr>
          <p:cNvPr id="7" name="Shape 151"/>
          <p:cNvPicPr preferRelativeResize="0"/>
          <p:nvPr/>
        </p:nvPicPr>
        <p:blipFill>
          <a:blip r:embed="rId4">
            <a:alphaModFix/>
          </a:blip>
          <a:stretch>
            <a:fillRect/>
          </a:stretch>
        </p:blipFill>
        <p:spPr>
          <a:xfrm>
            <a:off x="2565680" y="2045213"/>
            <a:ext cx="874000" cy="1248575"/>
          </a:xfrm>
          <a:prstGeom prst="rect">
            <a:avLst/>
          </a:prstGeom>
          <a:noFill/>
          <a:ln>
            <a:noFill/>
          </a:ln>
        </p:spPr>
      </p:pic>
      <p:sp>
        <p:nvSpPr>
          <p:cNvPr id="8" name="Shape 152"/>
          <p:cNvSpPr/>
          <p:nvPr/>
        </p:nvSpPr>
        <p:spPr>
          <a:xfrm>
            <a:off x="3748380" y="2544350"/>
            <a:ext cx="1418400" cy="444000"/>
          </a:xfrm>
          <a:prstGeom prst="lef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76920177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Data Observation</a:t>
            </a:r>
            <a:endParaRPr lang="zh-TW" altLang="en-US" dirty="0"/>
          </a:p>
        </p:txBody>
      </p:sp>
      <p:sp>
        <p:nvSpPr>
          <p:cNvPr id="3" name="文字版面配置區 2"/>
          <p:cNvSpPr>
            <a:spLocks noGrp="1"/>
          </p:cNvSpPr>
          <p:nvPr>
            <p:ph type="body" idx="1"/>
          </p:nvPr>
        </p:nvSpPr>
        <p:spPr/>
        <p:txBody>
          <a:bodyPr/>
          <a:lstStyle/>
          <a:p>
            <a:pPr marL="146050" lvl="0" indent="0">
              <a:buNone/>
            </a:pPr>
            <a:r>
              <a:rPr lang="en-US" altLang="zh-TW" sz="1400" b="1" i="1" dirty="0" smtClean="0"/>
              <a:t>1)   brand</a:t>
            </a:r>
            <a:r>
              <a:rPr lang="en-US" altLang="zh-TW" sz="1400" dirty="0" smtClean="0"/>
              <a:t>  </a:t>
            </a:r>
            <a:r>
              <a:rPr lang="en-US" altLang="zh-TW" sz="1400" dirty="0"/>
              <a:t>vs.  </a:t>
            </a:r>
            <a:r>
              <a:rPr lang="en-US" altLang="zh-TW" sz="1400" b="1" i="1" dirty="0"/>
              <a:t>price</a:t>
            </a:r>
            <a:endParaRPr lang="en-US" altLang="zh-TW" sz="1400" b="1" dirty="0"/>
          </a:p>
          <a:p>
            <a:endParaRPr lang="zh-TW" altLang="en-US" dirty="0"/>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8</a:t>
            </a:fld>
            <a:endParaRPr lang="zh-TW" altLang="en-US"/>
          </a:p>
        </p:txBody>
      </p:sp>
      <p:pic>
        <p:nvPicPr>
          <p:cNvPr id="5" name="Shape 160"/>
          <p:cNvPicPr preferRelativeResize="0"/>
          <p:nvPr/>
        </p:nvPicPr>
        <p:blipFill rotWithShape="1">
          <a:blip r:embed="rId2">
            <a:alphaModFix/>
          </a:blip>
          <a:srcRect l="6688" t="15794" r="6566" b="6359"/>
          <a:stretch/>
        </p:blipFill>
        <p:spPr>
          <a:xfrm>
            <a:off x="1690559" y="2102349"/>
            <a:ext cx="1904524" cy="1121050"/>
          </a:xfrm>
          <a:prstGeom prst="rect">
            <a:avLst/>
          </a:prstGeom>
          <a:noFill/>
          <a:ln>
            <a:noFill/>
          </a:ln>
        </p:spPr>
      </p:pic>
      <p:pic>
        <p:nvPicPr>
          <p:cNvPr id="6" name="Shape 150"/>
          <p:cNvPicPr preferRelativeResize="0"/>
          <p:nvPr/>
        </p:nvPicPr>
        <p:blipFill rotWithShape="1">
          <a:blip r:embed="rId3">
            <a:alphaModFix/>
          </a:blip>
          <a:srcRect t="-11644" b="-7786"/>
          <a:stretch/>
        </p:blipFill>
        <p:spPr>
          <a:xfrm>
            <a:off x="5320077" y="2309299"/>
            <a:ext cx="1870354" cy="914100"/>
          </a:xfrm>
          <a:prstGeom prst="rect">
            <a:avLst/>
          </a:prstGeom>
          <a:noFill/>
          <a:ln>
            <a:noFill/>
          </a:ln>
        </p:spPr>
      </p:pic>
      <p:sp>
        <p:nvSpPr>
          <p:cNvPr id="7" name="Shape 152"/>
          <p:cNvSpPr/>
          <p:nvPr/>
        </p:nvSpPr>
        <p:spPr>
          <a:xfrm>
            <a:off x="3748380" y="2544350"/>
            <a:ext cx="1418400" cy="444000"/>
          </a:xfrm>
          <a:prstGeom prst="leftRightArrow">
            <a:avLst>
              <a:gd name="adj1" fmla="val 50000"/>
              <a:gd name="adj2" fmla="val 50000"/>
            </a:avLst>
          </a:prstGeom>
          <a:solidFill>
            <a:schemeClr val="lt2"/>
          </a:solidFill>
          <a:ln w="9525" cap="flat" cmpd="sng">
            <a:solidFill>
              <a:schemeClr val="dk2"/>
            </a:solidFill>
            <a:prstDash val="solid"/>
            <a:round/>
            <a:headEnd type="none" w="med" len="med"/>
            <a:tailEnd type="none" w="med" len="med"/>
          </a:ln>
        </p:spPr>
        <p:txBody>
          <a:bodyPr wrap="square" lIns="91425" tIns="91425" rIns="91425" bIns="91425" anchor="ctr"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8879558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文字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zh-TW" smtClean="0"/>
              <a:t>9</a:t>
            </a:fld>
            <a:endParaRPr lang="zh-TW" altLang="en-US"/>
          </a:p>
        </p:txBody>
      </p:sp>
      <p:pic>
        <p:nvPicPr>
          <p:cNvPr id="7" name="圖片 6"/>
          <p:cNvPicPr>
            <a:picLocks noChangeAspect="1"/>
          </p:cNvPicPr>
          <p:nvPr/>
        </p:nvPicPr>
        <p:blipFill>
          <a:blip r:embed="rId2"/>
          <a:stretch>
            <a:fillRect/>
          </a:stretch>
        </p:blipFill>
        <p:spPr>
          <a:xfrm>
            <a:off x="7748" y="332900"/>
            <a:ext cx="9132029" cy="4580063"/>
          </a:xfrm>
          <a:prstGeom prst="rect">
            <a:avLst/>
          </a:prstGeom>
        </p:spPr>
      </p:pic>
    </p:spTree>
    <p:extLst>
      <p:ext uri="{BB962C8B-B14F-4D97-AF65-F5344CB8AC3E}">
        <p14:creationId xmlns:p14="http://schemas.microsoft.com/office/powerpoint/2010/main" val="1881971686"/>
      </p:ext>
    </p:extLst>
  </p:cSld>
  <p:clrMapOvr>
    <a:masterClrMapping/>
  </p:clrMapOvr>
  <p:timing>
    <p:tnLst>
      <p:par>
        <p:cTn id="1" dur="indefinite" restart="never" nodeType="tmRoot"/>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240</TotalTime>
  <Words>1409</Words>
  <Application>Microsoft Office PowerPoint</Application>
  <PresentationFormat>如螢幕大小 (16:9)</PresentationFormat>
  <Paragraphs>204</Paragraphs>
  <Slides>36</Slides>
  <Notes>19</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36</vt:i4>
      </vt:variant>
    </vt:vector>
  </HeadingPairs>
  <TitlesOfParts>
    <vt:vector size="43" baseType="lpstr">
      <vt:lpstr>Microsoft JhengHei</vt:lpstr>
      <vt:lpstr>新細明體</vt:lpstr>
      <vt:lpstr>Montserrat</vt:lpstr>
      <vt:lpstr>Courier New</vt:lpstr>
      <vt:lpstr>Arial</vt:lpstr>
      <vt:lpstr>Lato</vt:lpstr>
      <vt:lpstr>Focus</vt:lpstr>
      <vt:lpstr>Market Prediction of Used Car on eBAY</vt:lpstr>
      <vt:lpstr>RRRRRRRRRRRRRRRRRRRRRRRRRRRRR</vt:lpstr>
      <vt:lpstr>OUTLINE</vt:lpstr>
      <vt:lpstr>INTRODUCTION</vt:lpstr>
      <vt:lpstr>PROBLEM DEFINITION</vt:lpstr>
      <vt:lpstr>DATA PREPROCESSING</vt:lpstr>
      <vt:lpstr>Data Observation</vt:lpstr>
      <vt:lpstr>Data Observation</vt:lpstr>
      <vt:lpstr>PowerPoint 簡報</vt:lpstr>
      <vt:lpstr>Data Observation</vt:lpstr>
      <vt:lpstr>PowerPoint 簡報</vt:lpstr>
      <vt:lpstr>Data Observation</vt:lpstr>
      <vt:lpstr>Data Observation</vt:lpstr>
      <vt:lpstr>PowerPoint 簡報</vt:lpstr>
      <vt:lpstr>PowerPoint 簡報</vt:lpstr>
      <vt:lpstr>PowerPoint 簡報</vt:lpstr>
      <vt:lpstr>PowerPoint 簡報</vt:lpstr>
      <vt:lpstr>PowerPoint 簡報</vt:lpstr>
      <vt:lpstr>Data Observation</vt:lpstr>
      <vt:lpstr>Data Observation</vt:lpstr>
      <vt:lpstr>Data Observation</vt:lpstr>
      <vt:lpstr>Data Observation</vt:lpstr>
      <vt:lpstr>Data Observation</vt:lpstr>
      <vt:lpstr>PowerPoint 簡報</vt:lpstr>
      <vt:lpstr>PowerPoint 簡報</vt:lpstr>
      <vt:lpstr>PowerPoint 簡報</vt:lpstr>
      <vt:lpstr>Data Observation</vt:lpstr>
      <vt:lpstr>Mining Tasks - Model Prediction</vt:lpstr>
      <vt:lpstr>Existing Works </vt:lpstr>
      <vt:lpstr>Existing Works </vt:lpstr>
      <vt:lpstr>Dataset description</vt:lpstr>
      <vt:lpstr>Expected Solutions/Methods</vt:lpstr>
      <vt:lpstr>Library/Packages used in our project</vt:lpstr>
      <vt:lpstr>Challenges/Issues/Difficulties</vt:lpstr>
      <vt:lpstr>Plan before 2017/1/13</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Market Prediction of Used Car on eBAY</dc:title>
  <cp:lastModifiedBy>JyunYan</cp:lastModifiedBy>
  <cp:revision>19</cp:revision>
  <dcterms:modified xsi:type="dcterms:W3CDTF">2018-01-12T09:32:48Z</dcterms:modified>
</cp:coreProperties>
</file>